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8" r:id="rId1"/>
  </p:sldMasterIdLst>
  <p:notesMasterIdLst>
    <p:notesMasterId r:id="rId50"/>
  </p:notesMasterIdLst>
  <p:handoutMasterIdLst>
    <p:handoutMasterId r:id="rId51"/>
  </p:handoutMasterIdLst>
  <p:sldIdLst>
    <p:sldId id="257" r:id="rId2"/>
    <p:sldId id="258" r:id="rId3"/>
    <p:sldId id="260" r:id="rId4"/>
    <p:sldId id="261" r:id="rId5"/>
    <p:sldId id="298" r:id="rId6"/>
    <p:sldId id="263" r:id="rId7"/>
    <p:sldId id="319" r:id="rId8"/>
    <p:sldId id="322" r:id="rId9"/>
    <p:sldId id="264" r:id="rId10"/>
    <p:sldId id="265" r:id="rId11"/>
    <p:sldId id="300" r:id="rId12"/>
    <p:sldId id="301" r:id="rId13"/>
    <p:sldId id="267" r:id="rId14"/>
    <p:sldId id="326" r:id="rId15"/>
    <p:sldId id="292" r:id="rId16"/>
    <p:sldId id="282" r:id="rId17"/>
    <p:sldId id="273" r:id="rId18"/>
    <p:sldId id="274" r:id="rId19"/>
    <p:sldId id="275" r:id="rId20"/>
    <p:sldId id="276" r:id="rId21"/>
    <p:sldId id="284" r:id="rId22"/>
    <p:sldId id="285" r:id="rId23"/>
    <p:sldId id="289" r:id="rId24"/>
    <p:sldId id="291" r:id="rId25"/>
    <p:sldId id="302" r:id="rId26"/>
    <p:sldId id="303" r:id="rId27"/>
    <p:sldId id="320" r:id="rId28"/>
    <p:sldId id="315" r:id="rId29"/>
    <p:sldId id="304" r:id="rId30"/>
    <p:sldId id="305" r:id="rId31"/>
    <p:sldId id="318" r:id="rId32"/>
    <p:sldId id="316" r:id="rId33"/>
    <p:sldId id="321" r:id="rId34"/>
    <p:sldId id="306" r:id="rId35"/>
    <p:sldId id="307" r:id="rId36"/>
    <p:sldId id="308" r:id="rId37"/>
    <p:sldId id="314" r:id="rId38"/>
    <p:sldId id="313" r:id="rId39"/>
    <p:sldId id="323" r:id="rId40"/>
    <p:sldId id="324" r:id="rId41"/>
    <p:sldId id="312" r:id="rId42"/>
    <p:sldId id="309" r:id="rId43"/>
    <p:sldId id="310" r:id="rId44"/>
    <p:sldId id="311" r:id="rId45"/>
    <p:sldId id="325" r:id="rId46"/>
    <p:sldId id="327" r:id="rId47"/>
    <p:sldId id="270" r:id="rId48"/>
    <p:sldId id="317" r:id="rId4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DBE"/>
    <a:srgbClr val="4E008E"/>
    <a:srgbClr val="EFEFEF"/>
    <a:srgbClr val="C3B9D7"/>
    <a:srgbClr val="FFDCA5"/>
    <a:srgbClr val="F07387"/>
    <a:srgbClr val="F5A5C8"/>
    <a:srgbClr val="82C8F0"/>
    <a:srgbClr val="270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52" autoAdjust="0"/>
    <p:restoredTop sz="88192" autoAdjust="0"/>
  </p:normalViewPr>
  <p:slideViewPr>
    <p:cSldViewPr snapToGrid="0" snapToObjects="1" showGuides="1">
      <p:cViewPr varScale="1">
        <p:scale>
          <a:sx n="152" d="100"/>
          <a:sy n="152" d="100"/>
        </p:scale>
        <p:origin x="156" y="3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156" d="100"/>
          <a:sy n="156" d="100"/>
        </p:scale>
        <p:origin x="541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2398E1-C99F-B940-AA2A-81EFFACD4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11D06C-D5DE-814D-931E-02A0CE659BAA}" type="datetimeFigureOut">
              <a:rPr lang="fi-FI" smtClean="0"/>
              <a:t>19.8.2024</a:t>
            </a:fld>
            <a:endParaRPr lang="fi-FI"/>
          </a:p>
        </p:txBody>
      </p:sp>
      <p:sp>
        <p:nvSpPr>
          <p:cNvPr id="4" name="Footer Placeholder 3">
            <a:extLst>
              <a:ext uri="{FF2B5EF4-FFF2-40B4-BE49-F238E27FC236}">
                <a16:creationId xmlns:a16="http://schemas.microsoft.com/office/drawing/2014/main" id="{A6F1C63F-BE00-6D49-B7F3-B253A7D51A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Slide Number Placeholder 4">
            <a:extLst>
              <a:ext uri="{FF2B5EF4-FFF2-40B4-BE49-F238E27FC236}">
                <a16:creationId xmlns:a16="http://schemas.microsoft.com/office/drawing/2014/main" id="{E6271539-0194-5C43-B2F5-2C601016B9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E09C7D-6C28-B047-9D84-D52122B215C7}" type="slidenum">
              <a:rPr lang="fi-FI" smtClean="0"/>
              <a:t>‹#›</a:t>
            </a:fld>
            <a:endParaRPr lang="fi-FI"/>
          </a:p>
        </p:txBody>
      </p:sp>
    </p:spTree>
    <p:extLst>
      <p:ext uri="{BB962C8B-B14F-4D97-AF65-F5344CB8AC3E}">
        <p14:creationId xmlns:p14="http://schemas.microsoft.com/office/powerpoint/2010/main" val="3771555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9BFB5-475C-5B44-BA4D-42DE8089864D}" type="datetimeFigureOut">
              <a:rPr lang="fi-FI" smtClean="0"/>
              <a:t>19.8.2024</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97949-CA96-A34A-920F-344DC55B3479}" type="slidenum">
              <a:rPr lang="fi-FI" smtClean="0"/>
              <a:t>‹#›</a:t>
            </a:fld>
            <a:endParaRPr lang="fi-FI"/>
          </a:p>
        </p:txBody>
      </p:sp>
    </p:spTree>
    <p:extLst>
      <p:ext uri="{BB962C8B-B14F-4D97-AF65-F5344CB8AC3E}">
        <p14:creationId xmlns:p14="http://schemas.microsoft.com/office/powerpoint/2010/main" val="3078629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userDrawn="1"/>
        </p:nvSpPr>
        <p:spPr>
          <a:xfrm>
            <a:off x="2" y="0"/>
            <a:ext cx="12191998" cy="68580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solidFill>
                <a:schemeClr val="tx1">
                  <a:lumMod val="60000"/>
                  <a:lumOff val="40000"/>
                </a:schemeClr>
              </a:solidFill>
            </a:endParaRPr>
          </a:p>
        </p:txBody>
      </p:sp>
      <p:sp>
        <p:nvSpPr>
          <p:cNvPr id="2" name="Title 1"/>
          <p:cNvSpPr>
            <a:spLocks noGrp="1"/>
          </p:cNvSpPr>
          <p:nvPr>
            <p:ph type="ctrTitle"/>
          </p:nvPr>
        </p:nvSpPr>
        <p:spPr>
          <a:xfrm>
            <a:off x="1107638" y="2553066"/>
            <a:ext cx="6212793" cy="3381828"/>
          </a:xfrm>
          <a:prstGeom prst="rect">
            <a:avLst/>
          </a:prstGeom>
        </p:spPr>
        <p:txBody>
          <a:bodyPr anchor="t" anchorCtr="0">
            <a:noAutofit/>
          </a:bodyPr>
          <a:lstStyle>
            <a:lvl1pPr algn="l">
              <a:defRPr sz="5400">
                <a:solidFill>
                  <a:schemeClr val="bg1"/>
                </a:solidFill>
              </a:defRPr>
            </a:lvl1pPr>
          </a:lstStyle>
          <a:p>
            <a:r>
              <a:rPr lang="en-US" noProof="0"/>
              <a:t>Click to edit Master title style</a:t>
            </a:r>
            <a:endParaRPr lang="en-GB" noProof="0"/>
          </a:p>
        </p:txBody>
      </p:sp>
      <p:pic>
        <p:nvPicPr>
          <p:cNvPr id="6" name="Kuva 5" descr="Tampereen yliopisto, Tampere University.">
            <a:extLst>
              <a:ext uri="{FF2B5EF4-FFF2-40B4-BE49-F238E27FC236}">
                <a16:creationId xmlns:a16="http://schemas.microsoft.com/office/drawing/2014/main" id="{6993A6C1-2BAB-4AE7-8C4D-788871A2AF8F}"/>
              </a:ext>
            </a:extLst>
          </p:cNvPr>
          <p:cNvPicPr>
            <a:picLocks noChangeAspect="1"/>
          </p:cNvPicPr>
          <p:nvPr userDrawn="1"/>
        </p:nvPicPr>
        <p:blipFill>
          <a:blip r:embed="rId2"/>
          <a:stretch>
            <a:fillRect/>
          </a:stretch>
        </p:blipFill>
        <p:spPr>
          <a:xfrm>
            <a:off x="899205" y="1080676"/>
            <a:ext cx="2948936" cy="900000"/>
          </a:xfrm>
          <a:prstGeom prst="rect">
            <a:avLst/>
          </a:prstGeom>
        </p:spPr>
      </p:pic>
    </p:spTree>
    <p:extLst>
      <p:ext uri="{BB962C8B-B14F-4D97-AF65-F5344CB8AC3E}">
        <p14:creationId xmlns:p14="http://schemas.microsoft.com/office/powerpoint/2010/main" val="2128437407"/>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14401"/>
            <a:ext cx="10651813" cy="642938"/>
          </a:xfrm>
          <a:prstGeom prst="rect">
            <a:avLst/>
          </a:prstGeom>
        </p:spPr>
        <p:txBody>
          <a:bodyPr anchor="t" anchorCtr="0"/>
          <a:lstStyle/>
          <a:p>
            <a:r>
              <a:rPr lang="en-US" noProof="0"/>
              <a:t>Click to edit Master title style</a:t>
            </a:r>
            <a:endParaRPr lang="en-GB" noProof="0"/>
          </a:p>
        </p:txBody>
      </p:sp>
      <p:sp>
        <p:nvSpPr>
          <p:cNvPr id="7" name="Date Placeholder 3">
            <a:extLst>
              <a:ext uri="{FF2B5EF4-FFF2-40B4-BE49-F238E27FC236}">
                <a16:creationId xmlns:a16="http://schemas.microsoft.com/office/drawing/2014/main" id="{17B513FB-A89D-4CD9-816A-A2426574FCB0}"/>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D7FC877C-D72B-4FA2-A4D8-10EC144C44B6}"/>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6" name="Footer Placeholder 10">
            <a:extLst>
              <a:ext uri="{FF2B5EF4-FFF2-40B4-BE49-F238E27FC236}">
                <a16:creationId xmlns:a16="http://schemas.microsoft.com/office/drawing/2014/main" id="{BA96801F-E137-4B25-94D7-4851FADECBA6}"/>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1431326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F54673-9ACE-45BB-89AE-4DF9D12000EF}"/>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914401"/>
            <a:ext cx="10643351" cy="642938"/>
          </a:xfrm>
          <a:prstGeom prst="rect">
            <a:avLst/>
          </a:prstGeom>
        </p:spPr>
        <p:txBody>
          <a:bodyPr anchor="t" anchorCtr="0"/>
          <a:lstStyle>
            <a:lvl1pPr>
              <a:defRPr>
                <a:solidFill>
                  <a:schemeClr val="bg1"/>
                </a:solidFill>
              </a:defRPr>
            </a:lvl1pPr>
          </a:lstStyle>
          <a:p>
            <a:r>
              <a:rPr lang="en-US" noProof="0"/>
              <a:t>Click to edit Master title style</a:t>
            </a:r>
            <a:endParaRPr lang="en-GB" noProof="0"/>
          </a:p>
        </p:txBody>
      </p:sp>
      <p:sp>
        <p:nvSpPr>
          <p:cNvPr id="10" name="Footer Placeholder 4">
            <a:extLst>
              <a:ext uri="{FF2B5EF4-FFF2-40B4-BE49-F238E27FC236}">
                <a16:creationId xmlns:a16="http://schemas.microsoft.com/office/drawing/2014/main" id="{10BA03E9-7771-435A-ACF2-791A64625196}"/>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1" name="Date Placeholder 3">
            <a:extLst>
              <a:ext uri="{FF2B5EF4-FFF2-40B4-BE49-F238E27FC236}">
                <a16:creationId xmlns:a16="http://schemas.microsoft.com/office/drawing/2014/main" id="{DA061E97-8041-4B8C-84EB-4224E0AC85E6}"/>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2" name="Slide Number Placeholder 5">
            <a:extLst>
              <a:ext uri="{FF2B5EF4-FFF2-40B4-BE49-F238E27FC236}">
                <a16:creationId xmlns:a16="http://schemas.microsoft.com/office/drawing/2014/main" id="{3E88A044-4865-4080-A1DB-4D812EAA9AE7}"/>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948484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 white">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91F2527F-684A-4121-9363-8807B0AFD189}"/>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2306364A-3632-4E1B-8113-A8981F3C5267}"/>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5" name="Footer Placeholder 10">
            <a:extLst>
              <a:ext uri="{FF2B5EF4-FFF2-40B4-BE49-F238E27FC236}">
                <a16:creationId xmlns:a16="http://schemas.microsoft.com/office/drawing/2014/main" id="{DFF5CBD4-0D40-46CB-83FF-1C58DD787062}"/>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632917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 purple">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6A4069F-7B77-435A-A9D6-CD64E24346C4}"/>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13" name="Footer Placeholder 4">
            <a:extLst>
              <a:ext uri="{FF2B5EF4-FFF2-40B4-BE49-F238E27FC236}">
                <a16:creationId xmlns:a16="http://schemas.microsoft.com/office/drawing/2014/main" id="{5737735C-1BFC-5948-A4B6-6B9D9DF1DAD9}"/>
              </a:ext>
            </a:extLst>
          </p:cNvPr>
          <p:cNvSpPr txBox="1">
            <a:spLocks/>
          </p:cNvSpPr>
          <p:nvPr userDrawn="1"/>
        </p:nvSpPr>
        <p:spPr>
          <a:xfrm>
            <a:off x="430580" y="6506631"/>
            <a:ext cx="6779559" cy="251947"/>
          </a:xfrm>
          <a:prstGeom prst="rect">
            <a:avLst/>
          </a:prstGeom>
        </p:spPr>
        <p:txBody>
          <a:bodyPr vert="horz" lIns="91440" tIns="45720" rIns="91440" bIns="45720" rtlCol="0" anchor="b" anchorCtr="0"/>
          <a:lstStyle>
            <a:defPPr>
              <a:defRPr lang="fi-FI"/>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i-FI" dirty="0"/>
          </a:p>
        </p:txBody>
      </p:sp>
      <p:sp>
        <p:nvSpPr>
          <p:cNvPr id="15" name="Footer Placeholder 4">
            <a:extLst>
              <a:ext uri="{FF2B5EF4-FFF2-40B4-BE49-F238E27FC236}">
                <a16:creationId xmlns:a16="http://schemas.microsoft.com/office/drawing/2014/main" id="{686E1A08-E0B6-4CF0-9B54-F868C9DFE6B8}"/>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6" name="Date Placeholder 3">
            <a:extLst>
              <a:ext uri="{FF2B5EF4-FFF2-40B4-BE49-F238E27FC236}">
                <a16:creationId xmlns:a16="http://schemas.microsoft.com/office/drawing/2014/main" id="{8C7C9B07-1287-4DA9-8EE6-AAC6DE816656}"/>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7" name="Slide Number Placeholder 5">
            <a:extLst>
              <a:ext uri="{FF2B5EF4-FFF2-40B4-BE49-F238E27FC236}">
                <a16:creationId xmlns:a16="http://schemas.microsoft.com/office/drawing/2014/main" id="{8697E018-CB7F-48B9-B44F-8C4B55AF6C59}"/>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3530646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99A30-D9CF-F04F-AD6E-EFD6A331FF13}"/>
              </a:ext>
              <a:ext uri="{C183D7F6-B498-43B3-948B-1728B52AA6E4}">
                <adec:decorative xmlns:adec="http://schemas.microsoft.com/office/drawing/2017/decorative" val="1"/>
              </a:ext>
            </a:extLst>
          </p:cNvPr>
          <p:cNvSpPr/>
          <p:nvPr userDrawn="1"/>
        </p:nvSpPr>
        <p:spPr>
          <a:xfrm>
            <a:off x="277978" y="636422"/>
            <a:ext cx="11914022" cy="6221578"/>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8" name="Date Placeholder 3">
            <a:extLst>
              <a:ext uri="{FF2B5EF4-FFF2-40B4-BE49-F238E27FC236}">
                <a16:creationId xmlns:a16="http://schemas.microsoft.com/office/drawing/2014/main" id="{DA31E617-3DD2-45F9-87A9-28710F458B86}"/>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823AE687-7288-4989-808B-BBFE1801B646}"/>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6" name="Footer Placeholder 10">
            <a:extLst>
              <a:ext uri="{FF2B5EF4-FFF2-40B4-BE49-F238E27FC236}">
                <a16:creationId xmlns:a16="http://schemas.microsoft.com/office/drawing/2014/main" id="{C9304CA3-67E1-4FC8-9377-97D39A86970A}"/>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1362863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08050"/>
            <a:ext cx="3932237" cy="1149350"/>
          </a:xfrm>
          <a:prstGeom prst="rect">
            <a:avLst/>
          </a:prstGeom>
        </p:spPr>
        <p:txBody>
          <a:bodyPr anchor="b">
            <a:noAutofit/>
          </a:bodyPr>
          <a:lstStyle>
            <a:lvl1pPr>
              <a:defRPr sz="4000"/>
            </a:lvl1pPr>
          </a:lstStyle>
          <a:p>
            <a:r>
              <a:rPr lang="en-US" noProof="0"/>
              <a:t>Click to edit Master title style</a:t>
            </a:r>
            <a:endParaRPr lang="en-GB" noProof="0"/>
          </a:p>
        </p:txBody>
      </p:sp>
      <p:sp>
        <p:nvSpPr>
          <p:cNvPr id="3" name="Content Placeholder 2"/>
          <p:cNvSpPr>
            <a:spLocks noGrp="1"/>
          </p:cNvSpPr>
          <p:nvPr>
            <p:ph idx="1"/>
          </p:nvPr>
        </p:nvSpPr>
        <p:spPr>
          <a:xfrm>
            <a:off x="4542964" y="908050"/>
            <a:ext cx="7092900" cy="4960938"/>
          </a:xfrm>
        </p:spPr>
        <p:txBody>
          <a:bodyPr>
            <a:no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410400" y="2172614"/>
            <a:ext cx="3932237" cy="3696374"/>
          </a:xfrm>
        </p:spPr>
        <p:txBody>
          <a:bodyPr>
            <a:no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A9A114AA-0FC1-4BDA-A87A-450D91C74DBE}"/>
              </a:ext>
            </a:extLst>
          </p:cNvPr>
          <p:cNvSpPr>
            <a:spLocks noGrp="1"/>
          </p:cNvSpPr>
          <p:nvPr>
            <p:ph type="dt" sz="half" idx="10"/>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3" name="Slide Number Placeholder 5">
            <a:extLst>
              <a:ext uri="{FF2B5EF4-FFF2-40B4-BE49-F238E27FC236}">
                <a16:creationId xmlns:a16="http://schemas.microsoft.com/office/drawing/2014/main" id="{F8A440A0-2DFA-4694-8E9A-F37821D642C2}"/>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8" name="Footer Placeholder 10">
            <a:extLst>
              <a:ext uri="{FF2B5EF4-FFF2-40B4-BE49-F238E27FC236}">
                <a16:creationId xmlns:a16="http://schemas.microsoft.com/office/drawing/2014/main" id="{B3199E04-FCC9-48F1-9FFB-2F71AFADEA9A}"/>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1720778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FB501874-212D-43E0-A21F-C912819BDEE9}"/>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hasCustomPrompt="1"/>
          </p:nvPr>
        </p:nvSpPr>
        <p:spPr>
          <a:xfrm>
            <a:off x="410400" y="908050"/>
            <a:ext cx="3932237" cy="1149350"/>
          </a:xfrm>
          <a:prstGeom prst="rect">
            <a:avLst/>
          </a:prstGeom>
        </p:spPr>
        <p:txBody>
          <a:bodyPr anchor="b">
            <a:noAutofit/>
          </a:bodyPr>
          <a:lstStyle>
            <a:lvl1pPr>
              <a:defRPr sz="4000">
                <a:solidFill>
                  <a:schemeClr val="bg1"/>
                </a:solidFill>
              </a:defRPr>
            </a:lvl1pPr>
          </a:lstStyle>
          <a:p>
            <a:r>
              <a:rPr lang="en-GB" noProof="0"/>
              <a:t>Muokkaa ots. peruasdasdasdasdstyyl. napsautt.</a:t>
            </a:r>
          </a:p>
        </p:txBody>
      </p:sp>
      <p:sp>
        <p:nvSpPr>
          <p:cNvPr id="3" name="Content Placeholder 2"/>
          <p:cNvSpPr>
            <a:spLocks noGrp="1"/>
          </p:cNvSpPr>
          <p:nvPr>
            <p:ph idx="1"/>
          </p:nvPr>
        </p:nvSpPr>
        <p:spPr>
          <a:xfrm>
            <a:off x="4551431" y="908050"/>
            <a:ext cx="7084433" cy="4960938"/>
          </a:xfrm>
        </p:spPr>
        <p:txBody>
          <a:bodyPr>
            <a:noAutofit/>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Text Placeholder 3"/>
          <p:cNvSpPr>
            <a:spLocks noGrp="1"/>
          </p:cNvSpPr>
          <p:nvPr>
            <p:ph type="body" sz="half" idx="2"/>
          </p:nvPr>
        </p:nvSpPr>
        <p:spPr>
          <a:xfrm>
            <a:off x="410400" y="2172614"/>
            <a:ext cx="3932237" cy="3696374"/>
          </a:xfrm>
        </p:spPr>
        <p:txBody>
          <a:bodyPr>
            <a:no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4B0FB749-BBFE-438A-B34D-304382F9D7F3}"/>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3" name="Date Placeholder 3">
            <a:extLst>
              <a:ext uri="{FF2B5EF4-FFF2-40B4-BE49-F238E27FC236}">
                <a16:creationId xmlns:a16="http://schemas.microsoft.com/office/drawing/2014/main" id="{7D16047A-E530-4F76-BE04-5DB0A3040E2D}"/>
              </a:ext>
            </a:extLst>
          </p:cNvPr>
          <p:cNvSpPr>
            <a:spLocks noGrp="1"/>
          </p:cNvSpPr>
          <p:nvPr>
            <p:ph type="dt" sz="half" idx="1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4" name="Slide Number Placeholder 5">
            <a:extLst>
              <a:ext uri="{FF2B5EF4-FFF2-40B4-BE49-F238E27FC236}">
                <a16:creationId xmlns:a16="http://schemas.microsoft.com/office/drawing/2014/main" id="{07B2D6AA-88A2-4EE8-91D4-604C9EE5432D}"/>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914326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899770"/>
            <a:ext cx="10515600" cy="660103"/>
          </a:xfrm>
          <a:prstGeom prst="rect">
            <a:avLst/>
          </a:prstGeom>
        </p:spPr>
        <p:txBody>
          <a:body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410400" y="1707297"/>
            <a:ext cx="10515600" cy="4351338"/>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9A817179-6464-4F21-9B03-3D32D962BE2F}"/>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2" name="Slide Number Placeholder 5">
            <a:extLst>
              <a:ext uri="{FF2B5EF4-FFF2-40B4-BE49-F238E27FC236}">
                <a16:creationId xmlns:a16="http://schemas.microsoft.com/office/drawing/2014/main" id="{C353961E-5198-4EC6-84CF-7D796EA3DAFA}"/>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7" name="Footer Placeholder 10">
            <a:extLst>
              <a:ext uri="{FF2B5EF4-FFF2-40B4-BE49-F238E27FC236}">
                <a16:creationId xmlns:a16="http://schemas.microsoft.com/office/drawing/2014/main" id="{0F202A3E-9DD7-4C20-B920-B130C51F616A}"/>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27832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0A482-DF25-4AC1-93FF-A21A43ED80E6}"/>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899770"/>
            <a:ext cx="10515600" cy="660103"/>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410400" y="1707297"/>
            <a:ext cx="10515600" cy="43513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008E8C6C-B535-4624-AE36-E7AA2DD350A1}"/>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2" name="Date Placeholder 3">
            <a:extLst>
              <a:ext uri="{FF2B5EF4-FFF2-40B4-BE49-F238E27FC236}">
                <a16:creationId xmlns:a16="http://schemas.microsoft.com/office/drawing/2014/main" id="{7D573219-6138-48B9-B6B4-28078E664940}"/>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3" name="Slide Number Placeholder 5">
            <a:extLst>
              <a:ext uri="{FF2B5EF4-FFF2-40B4-BE49-F238E27FC236}">
                <a16:creationId xmlns:a16="http://schemas.microsoft.com/office/drawing/2014/main" id="{E093FE60-FDE5-4FFB-BA0D-01896B739F49}"/>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997494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whi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908049"/>
            <a:ext cx="2628900" cy="5268914"/>
          </a:xfrm>
          <a:prstGeom prst="rect">
            <a:avLst/>
          </a:prstGeom>
        </p:spPr>
        <p:txBody>
          <a:bodyPr vert="eaVert"/>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838200" y="908049"/>
            <a:ext cx="7734300" cy="5268913"/>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Date Placeholder 3">
            <a:extLst>
              <a:ext uri="{FF2B5EF4-FFF2-40B4-BE49-F238E27FC236}">
                <a16:creationId xmlns:a16="http://schemas.microsoft.com/office/drawing/2014/main" id="{FA231356-4E89-42FF-B9D2-5276EA40A6FE}"/>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2" name="Slide Number Placeholder 5">
            <a:extLst>
              <a:ext uri="{FF2B5EF4-FFF2-40B4-BE49-F238E27FC236}">
                <a16:creationId xmlns:a16="http://schemas.microsoft.com/office/drawing/2014/main" id="{E294DD31-33A4-4715-9A6D-15C4AF304F69}"/>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7" name="Footer Placeholder 10">
            <a:extLst>
              <a:ext uri="{FF2B5EF4-FFF2-40B4-BE49-F238E27FC236}">
                <a16:creationId xmlns:a16="http://schemas.microsoft.com/office/drawing/2014/main" id="{FEC80EF1-75D1-469D-8A92-4BE196BAFDBD}"/>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241610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ctrTitle"/>
          </p:nvPr>
        </p:nvSpPr>
        <p:spPr>
          <a:xfrm>
            <a:off x="550863" y="2758440"/>
            <a:ext cx="11090275" cy="1440000"/>
          </a:xfrm>
          <a:prstGeom prst="rect">
            <a:avLst/>
          </a:prstGeom>
        </p:spPr>
        <p:txBody>
          <a:bodyPr anchor="b">
            <a:noAutofit/>
          </a:bodyPr>
          <a:lstStyle>
            <a:lvl1pPr algn="ctr">
              <a:defRPr sz="5400">
                <a:solidFill>
                  <a:schemeClr val="bg1"/>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557589" y="4435972"/>
            <a:ext cx="11083550" cy="1440000"/>
          </a:xfrm>
        </p:spPr>
        <p:txBody>
          <a:bodyPr>
            <a:no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sp>
        <p:nvSpPr>
          <p:cNvPr id="5" name="Footer Placeholder 4"/>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8" name="Date Placeholder 3">
            <a:extLst>
              <a:ext uri="{FF2B5EF4-FFF2-40B4-BE49-F238E27FC236}">
                <a16:creationId xmlns:a16="http://schemas.microsoft.com/office/drawing/2014/main" id="{7EEF2D1E-9D26-4178-9CD9-82D802C125E9}"/>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8AC67BEA-6EFD-4E49-843A-63C8CA4D1930}"/>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3129843853"/>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6C69A4-9805-44B9-86C2-D0BEF1B39F44}"/>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Vertical Title 1"/>
          <p:cNvSpPr>
            <a:spLocks noGrp="1"/>
          </p:cNvSpPr>
          <p:nvPr>
            <p:ph type="title" orient="vert"/>
          </p:nvPr>
        </p:nvSpPr>
        <p:spPr>
          <a:xfrm>
            <a:off x="8724900" y="908049"/>
            <a:ext cx="2628900" cy="5268914"/>
          </a:xfrm>
          <a:prstGeom prst="rect">
            <a:avLst/>
          </a:prstGeom>
        </p:spPr>
        <p:txBody>
          <a:bodyPr vert="eaVert"/>
          <a:lstStyle>
            <a:lvl1pPr>
              <a:defRPr>
                <a:solidFill>
                  <a:schemeClr val="bg1"/>
                </a:solidFill>
              </a:defRPr>
            </a:lvl1pPr>
          </a:lstStyle>
          <a:p>
            <a:r>
              <a:rPr lang="en-US" noProof="0"/>
              <a:t>Click to edit Master title style</a:t>
            </a:r>
            <a:endParaRPr lang="en-GB" noProof="0"/>
          </a:p>
        </p:txBody>
      </p:sp>
      <p:sp>
        <p:nvSpPr>
          <p:cNvPr id="3" name="Vertical Text Placeholder 2"/>
          <p:cNvSpPr>
            <a:spLocks noGrp="1"/>
          </p:cNvSpPr>
          <p:nvPr>
            <p:ph type="body" orient="vert" idx="1"/>
          </p:nvPr>
        </p:nvSpPr>
        <p:spPr>
          <a:xfrm>
            <a:off x="838200" y="908049"/>
            <a:ext cx="7734300" cy="5268913"/>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4">
            <a:extLst>
              <a:ext uri="{FF2B5EF4-FFF2-40B4-BE49-F238E27FC236}">
                <a16:creationId xmlns:a16="http://schemas.microsoft.com/office/drawing/2014/main" id="{DD6E3F5C-87B6-4EC2-BBE3-B9D1C41B91F3}"/>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2" name="Date Placeholder 3">
            <a:extLst>
              <a:ext uri="{FF2B5EF4-FFF2-40B4-BE49-F238E27FC236}">
                <a16:creationId xmlns:a16="http://schemas.microsoft.com/office/drawing/2014/main" id="{35EC882A-A2D2-46CB-99A6-60BC54D854C7}"/>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3" name="Slide Number Placeholder 5">
            <a:extLst>
              <a:ext uri="{FF2B5EF4-FFF2-40B4-BE49-F238E27FC236}">
                <a16:creationId xmlns:a16="http://schemas.microsoft.com/office/drawing/2014/main" id="{45571256-36CB-4721-8D5D-45CF8D5DFD8D}"/>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1610766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08050"/>
            <a:ext cx="3932237" cy="1149350"/>
          </a:xfrm>
          <a:prstGeom prst="rect">
            <a:avLst/>
          </a:prstGeom>
        </p:spPr>
        <p:txBody>
          <a:bodyPr anchor="b">
            <a:noAutofit/>
          </a:bodyPr>
          <a:lstStyle>
            <a:lvl1pPr>
              <a:defRPr sz="4000"/>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4622800" y="914275"/>
            <a:ext cx="7018337" cy="4954712"/>
          </a:xfrm>
        </p:spPr>
        <p:txBody>
          <a:bodyPr anchor="t">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10400" y="2223820"/>
            <a:ext cx="3932237" cy="3645167"/>
          </a:xfrm>
        </p:spPr>
        <p:txBody>
          <a:bodyPr>
            <a:no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Date Placeholder 3">
            <a:extLst>
              <a:ext uri="{FF2B5EF4-FFF2-40B4-BE49-F238E27FC236}">
                <a16:creationId xmlns:a16="http://schemas.microsoft.com/office/drawing/2014/main" id="{403500BF-A2C1-4F36-A443-35E1074B6686}"/>
              </a:ext>
            </a:extLst>
          </p:cNvPr>
          <p:cNvSpPr>
            <a:spLocks noGrp="1"/>
          </p:cNvSpPr>
          <p:nvPr>
            <p:ph type="dt" sz="half" idx="10"/>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3" name="Slide Number Placeholder 5">
            <a:extLst>
              <a:ext uri="{FF2B5EF4-FFF2-40B4-BE49-F238E27FC236}">
                <a16:creationId xmlns:a16="http://schemas.microsoft.com/office/drawing/2014/main" id="{803234A5-5678-4107-B6E4-4D194E2ECF6A}"/>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8" name="Footer Placeholder 10">
            <a:extLst>
              <a:ext uri="{FF2B5EF4-FFF2-40B4-BE49-F238E27FC236}">
                <a16:creationId xmlns:a16="http://schemas.microsoft.com/office/drawing/2014/main" id="{AEB90590-21DA-48A3-904A-917FC50EB7AE}"/>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619989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DF7A597D-CD79-4B30-894C-1B2608609C2C}"/>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908050"/>
            <a:ext cx="3932237" cy="1149350"/>
          </a:xfrm>
          <a:prstGeom prst="rect">
            <a:avLst/>
          </a:prstGeom>
        </p:spPr>
        <p:txBody>
          <a:bodyPr anchor="b">
            <a:noAutofit/>
          </a:bodyPr>
          <a:lstStyle>
            <a:lvl1pPr>
              <a:defRPr sz="4000">
                <a:solidFill>
                  <a:schemeClr val="bg1"/>
                </a:solidFill>
              </a:defRPr>
            </a:lvl1pPr>
          </a:lstStyle>
          <a:p>
            <a:r>
              <a:rPr lang="en-US" noProof="0"/>
              <a:t>Click to edit Master title style</a:t>
            </a:r>
            <a:endParaRPr lang="en-GB" noProof="0"/>
          </a:p>
        </p:txBody>
      </p:sp>
      <p:sp>
        <p:nvSpPr>
          <p:cNvPr id="3" name="Picture Placeholder 2"/>
          <p:cNvSpPr>
            <a:spLocks noGrp="1" noChangeAspect="1"/>
          </p:cNvSpPr>
          <p:nvPr>
            <p:ph type="pic" idx="1"/>
          </p:nvPr>
        </p:nvSpPr>
        <p:spPr>
          <a:xfrm>
            <a:off x="4614333" y="914275"/>
            <a:ext cx="7021530" cy="4954712"/>
          </a:xfrm>
        </p:spPr>
        <p:txBody>
          <a:bodyPr anchor="t">
            <a:no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10400" y="2223820"/>
            <a:ext cx="3932237" cy="3645167"/>
          </a:xfrm>
        </p:spPr>
        <p:txBody>
          <a:bodyPr>
            <a:no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Footer Placeholder 4">
            <a:extLst>
              <a:ext uri="{FF2B5EF4-FFF2-40B4-BE49-F238E27FC236}">
                <a16:creationId xmlns:a16="http://schemas.microsoft.com/office/drawing/2014/main" id="{9E06352D-B086-43FE-8FC5-AC6B4EA8F614}"/>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3" name="Date Placeholder 3">
            <a:extLst>
              <a:ext uri="{FF2B5EF4-FFF2-40B4-BE49-F238E27FC236}">
                <a16:creationId xmlns:a16="http://schemas.microsoft.com/office/drawing/2014/main" id="{9FC39A97-01AE-4D0D-B345-8CBA52274616}"/>
              </a:ext>
            </a:extLst>
          </p:cNvPr>
          <p:cNvSpPr>
            <a:spLocks noGrp="1"/>
          </p:cNvSpPr>
          <p:nvPr>
            <p:ph type="dt" sz="half" idx="1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4" name="Slide Number Placeholder 5">
            <a:extLst>
              <a:ext uri="{FF2B5EF4-FFF2-40B4-BE49-F238E27FC236}">
                <a16:creationId xmlns:a16="http://schemas.microsoft.com/office/drawing/2014/main" id="{1C76E15C-8063-441E-A2E0-1EBFFF54D9CB}"/>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1630159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caption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679" y="1143245"/>
            <a:ext cx="4853934" cy="3149671"/>
          </a:xfrm>
          <a:prstGeom prst="rect">
            <a:avLst/>
          </a:prstGeom>
        </p:spPr>
        <p:txBody>
          <a:bodyPr/>
          <a:lstStyle>
            <a:lvl1pPr>
              <a:defRPr sz="4400">
                <a:solidFill>
                  <a:srgbClr val="4E008E"/>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6028267" y="1312457"/>
            <a:ext cx="5040000" cy="489068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Date Placeholder 3">
            <a:extLst>
              <a:ext uri="{FF2B5EF4-FFF2-40B4-BE49-F238E27FC236}">
                <a16:creationId xmlns:a16="http://schemas.microsoft.com/office/drawing/2014/main" id="{D17F52D9-8B1E-4F7F-AA8C-39AD4EB471D1}"/>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3" name="Slide Number Placeholder 5">
            <a:extLst>
              <a:ext uri="{FF2B5EF4-FFF2-40B4-BE49-F238E27FC236}">
                <a16:creationId xmlns:a16="http://schemas.microsoft.com/office/drawing/2014/main" id="{EB5273A0-B2DF-4C71-84F5-8A0CABCD51C5}"/>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7" name="Footer Placeholder 10">
            <a:extLst>
              <a:ext uri="{FF2B5EF4-FFF2-40B4-BE49-F238E27FC236}">
                <a16:creationId xmlns:a16="http://schemas.microsoft.com/office/drawing/2014/main" id="{D3A36DE0-5C27-4F2F-B628-D82AEFA8D893}"/>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2489717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caption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4B79723-8A28-41DA-8158-47C40BEA1162}"/>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hasCustomPrompt="1"/>
          </p:nvPr>
        </p:nvSpPr>
        <p:spPr>
          <a:xfrm>
            <a:off x="599144" y="1129720"/>
            <a:ext cx="4853934" cy="3149671"/>
          </a:xfrm>
          <a:prstGeom prst="rect">
            <a:avLst/>
          </a:prstGeom>
        </p:spPr>
        <p:txBody>
          <a:bodyPr/>
          <a:lstStyle>
            <a:lvl1pPr>
              <a:defRPr sz="4400">
                <a:solidFill>
                  <a:schemeClr val="bg1"/>
                </a:solidFill>
              </a:defRPr>
            </a:lvl1pPr>
          </a:lstStyle>
          <a:p>
            <a:r>
              <a:rPr lang="en-GB" noProof="0"/>
              <a:t>This is a place for a longer text that goes on for three or more lines</a:t>
            </a:r>
          </a:p>
        </p:txBody>
      </p:sp>
      <p:sp>
        <p:nvSpPr>
          <p:cNvPr id="11" name="Content Placeholder 2">
            <a:extLst>
              <a:ext uri="{FF2B5EF4-FFF2-40B4-BE49-F238E27FC236}">
                <a16:creationId xmlns:a16="http://schemas.microsoft.com/office/drawing/2014/main" id="{CB8C4556-08AF-304E-8426-06F9F8EFFA15}"/>
              </a:ext>
            </a:extLst>
          </p:cNvPr>
          <p:cNvSpPr>
            <a:spLocks noGrp="1"/>
          </p:cNvSpPr>
          <p:nvPr>
            <p:ph idx="1"/>
          </p:nvPr>
        </p:nvSpPr>
        <p:spPr>
          <a:xfrm>
            <a:off x="6019804" y="1320928"/>
            <a:ext cx="5040000" cy="48906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ooter Placeholder 4">
            <a:extLst>
              <a:ext uri="{FF2B5EF4-FFF2-40B4-BE49-F238E27FC236}">
                <a16:creationId xmlns:a16="http://schemas.microsoft.com/office/drawing/2014/main" id="{20B3E6F3-32BA-42D1-BB7C-49EDFDFBC238}"/>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9" name="Date Placeholder 3">
            <a:extLst>
              <a:ext uri="{FF2B5EF4-FFF2-40B4-BE49-F238E27FC236}">
                <a16:creationId xmlns:a16="http://schemas.microsoft.com/office/drawing/2014/main" id="{162A019B-6E71-4FF6-8233-F4C956257586}"/>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2D7264E8-D67F-450D-B5B3-7C3FE5CFB210}"/>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310347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caption and picture - whit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5537201" y="908050"/>
            <a:ext cx="6103938" cy="5281762"/>
          </a:xfrm>
        </p:spPr>
        <p:txBody>
          <a:bodyPr/>
          <a:lstStyle>
            <a:lvl1pPr marL="0" indent="0" algn="ctr">
              <a:buNone/>
              <a:defRPr>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a:xfrm>
            <a:off x="420708" y="792399"/>
            <a:ext cx="4957631" cy="1909269"/>
          </a:xfrm>
          <a:prstGeom prst="rect">
            <a:avLst/>
          </a:prstGeom>
        </p:spPr>
        <p:txBody>
          <a:bodyPr/>
          <a:lstStyle>
            <a:lvl1pPr>
              <a:defRPr sz="4400">
                <a:solidFill>
                  <a:schemeClr val="tx1"/>
                </a:solidFill>
              </a:defRPr>
            </a:lvl1pPr>
          </a:lstStyle>
          <a:p>
            <a:r>
              <a:rPr lang="en-GB" noProof="0"/>
              <a:t>This is a place for a longer text with big font</a:t>
            </a: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528363" y="2960016"/>
            <a:ext cx="4849977" cy="32297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184F16D1-C984-4655-8258-D6EF6AF7DF68}"/>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5" name="Slide Number Placeholder 5">
            <a:extLst>
              <a:ext uri="{FF2B5EF4-FFF2-40B4-BE49-F238E27FC236}">
                <a16:creationId xmlns:a16="http://schemas.microsoft.com/office/drawing/2014/main" id="{70ACAF84-7C25-4838-BB2E-3953315E6609}"/>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0" name="Footer Placeholder 10">
            <a:extLst>
              <a:ext uri="{FF2B5EF4-FFF2-40B4-BE49-F238E27FC236}">
                <a16:creationId xmlns:a16="http://schemas.microsoft.com/office/drawing/2014/main" id="{7F734B17-F190-4E9B-912E-CA33643B1B5B}"/>
              </a:ext>
            </a:extLst>
          </p:cNvPr>
          <p:cNvSpPr>
            <a:spLocks noGrp="1"/>
          </p:cNvSpPr>
          <p:nvPr>
            <p:ph type="ftr" sz="quarter" idx="15"/>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706329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caption and picture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782EC1E3-2963-4D1C-A09D-168216C669EB}"/>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8" name="Content Placeholder 2">
            <a:extLst>
              <a:ext uri="{FF2B5EF4-FFF2-40B4-BE49-F238E27FC236}">
                <a16:creationId xmlns:a16="http://schemas.microsoft.com/office/drawing/2014/main" id="{733E05CB-C7A1-A342-B41E-5EE8CD4216AE}"/>
              </a:ext>
            </a:extLst>
          </p:cNvPr>
          <p:cNvSpPr>
            <a:spLocks noGrp="1"/>
          </p:cNvSpPr>
          <p:nvPr>
            <p:ph idx="13"/>
          </p:nvPr>
        </p:nvSpPr>
        <p:spPr>
          <a:xfrm>
            <a:off x="526893" y="2960016"/>
            <a:ext cx="4857292" cy="322248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Picture Placeholder 8">
            <a:extLst>
              <a:ext uri="{FF2B5EF4-FFF2-40B4-BE49-F238E27FC236}">
                <a16:creationId xmlns:a16="http://schemas.microsoft.com/office/drawing/2014/main" id="{933A1E0F-9E5E-9745-BEF2-2CE041671C63}"/>
              </a:ext>
            </a:extLst>
          </p:cNvPr>
          <p:cNvSpPr>
            <a:spLocks noGrp="1"/>
          </p:cNvSpPr>
          <p:nvPr>
            <p:ph type="pic" sz="quarter" idx="14"/>
          </p:nvPr>
        </p:nvSpPr>
        <p:spPr>
          <a:xfrm>
            <a:off x="5528733" y="908050"/>
            <a:ext cx="6112405" cy="5273294"/>
          </a:xfrm>
        </p:spPr>
        <p:txBody>
          <a:bodyPr/>
          <a:lstStyle>
            <a:lvl1pPr marL="0" indent="0" algn="ctr">
              <a:buNone/>
              <a:defRPr>
                <a:solidFill>
                  <a:schemeClr val="bg1"/>
                </a:solidFill>
              </a:defRPr>
            </a:lvl1pPr>
          </a:lstStyle>
          <a:p>
            <a:r>
              <a:rPr lang="en-US"/>
              <a:t>Click icon to add picture</a:t>
            </a:r>
            <a:endParaRPr lang="en-US" dirty="0"/>
          </a:p>
        </p:txBody>
      </p:sp>
      <p:sp>
        <p:nvSpPr>
          <p:cNvPr id="2" name="Title 1"/>
          <p:cNvSpPr>
            <a:spLocks noGrp="1"/>
          </p:cNvSpPr>
          <p:nvPr>
            <p:ph type="title" hasCustomPrompt="1"/>
          </p:nvPr>
        </p:nvSpPr>
        <p:spPr>
          <a:xfrm>
            <a:off x="428665" y="775657"/>
            <a:ext cx="4955519" cy="1909269"/>
          </a:xfrm>
          <a:prstGeom prst="rect">
            <a:avLst/>
          </a:prstGeom>
        </p:spPr>
        <p:txBody>
          <a:bodyPr/>
          <a:lstStyle>
            <a:lvl1pPr>
              <a:defRPr sz="4400">
                <a:solidFill>
                  <a:schemeClr val="bg1"/>
                </a:solidFill>
              </a:defRPr>
            </a:lvl1pPr>
          </a:lstStyle>
          <a:p>
            <a:r>
              <a:rPr lang="en-GB" noProof="0"/>
              <a:t>This is a place for a longer text with big font</a:t>
            </a:r>
          </a:p>
        </p:txBody>
      </p:sp>
      <p:sp>
        <p:nvSpPr>
          <p:cNvPr id="10" name="Footer Placeholder 4">
            <a:extLst>
              <a:ext uri="{FF2B5EF4-FFF2-40B4-BE49-F238E27FC236}">
                <a16:creationId xmlns:a16="http://schemas.microsoft.com/office/drawing/2014/main" id="{835FED0F-203A-4399-B1A6-E36F6BDBF2CE}"/>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1" name="Date Placeholder 3">
            <a:extLst>
              <a:ext uri="{FF2B5EF4-FFF2-40B4-BE49-F238E27FC236}">
                <a16:creationId xmlns:a16="http://schemas.microsoft.com/office/drawing/2014/main" id="{C7E17269-133F-4041-8E1C-C34F81D99EAB}"/>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5" name="Slide Number Placeholder 5">
            <a:extLst>
              <a:ext uri="{FF2B5EF4-FFF2-40B4-BE49-F238E27FC236}">
                <a16:creationId xmlns:a16="http://schemas.microsoft.com/office/drawing/2014/main" id="{509F9ABA-0045-4D3B-9E43-6CE8DD7F644D}"/>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2025868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s and text_1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414243" y="908050"/>
            <a:ext cx="10506697" cy="649288"/>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529077" y="1931988"/>
            <a:ext cx="2502487" cy="1523637"/>
          </a:xfrm>
        </p:spPr>
        <p:txBody>
          <a:bodyPr/>
          <a:lstStyle>
            <a:lvl1pPr>
              <a:defRPr>
                <a:solidFill>
                  <a:schemeClr val="tx1"/>
                </a:solidFill>
              </a:defRPr>
            </a:lvl1p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529077" y="3455625"/>
            <a:ext cx="2502487" cy="2633662"/>
          </a:xfrm>
          <a:solidFill>
            <a:srgbClr val="EFEFEF"/>
          </a:solidFill>
        </p:spPr>
        <p:txBody>
          <a:bodyPr lIns="144000" tIns="216000" rIns="144000" bIns="216000">
            <a:noAutofit/>
          </a:bodyPr>
          <a:lstStyle>
            <a:lvl1pPr marL="0" indent="0">
              <a:lnSpc>
                <a:spcPct val="100000"/>
              </a:lnSpc>
              <a:buNone/>
              <a:defRPr sz="1600">
                <a:solidFill>
                  <a:schemeClr val="tx1"/>
                </a:solidFill>
              </a:defRPr>
            </a:lvl1pPr>
            <a:lvl2pPr marL="314325" indent="0">
              <a:lnSpc>
                <a:spcPct val="100000"/>
              </a:lnSpc>
              <a:buNone/>
              <a:defRPr sz="1600">
                <a:solidFill>
                  <a:schemeClr val="tx1"/>
                </a:solidFill>
              </a:defRPr>
            </a:lvl2pPr>
            <a:lvl3pPr marL="671513" indent="0">
              <a:lnSpc>
                <a:spcPct val="100000"/>
              </a:lnSpc>
              <a:buNone/>
              <a:defRPr sz="1600">
                <a:solidFill>
                  <a:schemeClr val="tx1"/>
                </a:solidFill>
              </a:defRPr>
            </a:lvl3pPr>
            <a:lvl4pPr marL="1027112" indent="0">
              <a:lnSpc>
                <a:spcPct val="100000"/>
              </a:lnSpc>
              <a:buNone/>
              <a:defRPr sz="1600">
                <a:solidFill>
                  <a:schemeClr val="tx1"/>
                </a:solidFill>
              </a:defRPr>
            </a:lvl4pPr>
            <a:lvl5pPr marL="1336675" indent="0">
              <a:lnSpc>
                <a:spcPct val="100000"/>
              </a:lnSpc>
              <a:buNone/>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7" name="Picture Placeholder 6">
            <a:extLst>
              <a:ext uri="{FF2B5EF4-FFF2-40B4-BE49-F238E27FC236}">
                <a16:creationId xmlns:a16="http://schemas.microsoft.com/office/drawing/2014/main" id="{558BD131-E1E6-6B4A-8A43-7499BB4F444B}"/>
              </a:ext>
            </a:extLst>
          </p:cNvPr>
          <p:cNvSpPr>
            <a:spLocks noGrp="1"/>
          </p:cNvSpPr>
          <p:nvPr>
            <p:ph type="pic" sz="quarter" idx="16"/>
          </p:nvPr>
        </p:nvSpPr>
        <p:spPr>
          <a:xfrm>
            <a:off x="3203849" y="1931988"/>
            <a:ext cx="2502487" cy="1523637"/>
          </a:xfrm>
        </p:spPr>
        <p:txBody>
          <a:bodyPr/>
          <a:lstStyle/>
          <a:p>
            <a:r>
              <a:rPr lang="en-US"/>
              <a:t>Click icon to add picture</a:t>
            </a:r>
            <a:endParaRPr lang="fi-FI" dirty="0"/>
          </a:p>
        </p:txBody>
      </p:sp>
      <p:sp>
        <p:nvSpPr>
          <p:cNvPr id="18" name="Text Placeholder 15">
            <a:extLst>
              <a:ext uri="{FF2B5EF4-FFF2-40B4-BE49-F238E27FC236}">
                <a16:creationId xmlns:a16="http://schemas.microsoft.com/office/drawing/2014/main" id="{97DB071B-9088-9940-8EEF-A7349739FAA7}"/>
              </a:ext>
            </a:extLst>
          </p:cNvPr>
          <p:cNvSpPr>
            <a:spLocks noGrp="1"/>
          </p:cNvSpPr>
          <p:nvPr>
            <p:ph type="body" sz="quarter" idx="17"/>
          </p:nvPr>
        </p:nvSpPr>
        <p:spPr>
          <a:xfrm>
            <a:off x="3203849" y="3455625"/>
            <a:ext cx="2502487" cy="2633662"/>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9" name="Picture Placeholder 6">
            <a:extLst>
              <a:ext uri="{FF2B5EF4-FFF2-40B4-BE49-F238E27FC236}">
                <a16:creationId xmlns:a16="http://schemas.microsoft.com/office/drawing/2014/main" id="{D91EB564-08EC-084A-85ED-67955978534A}"/>
              </a:ext>
            </a:extLst>
          </p:cNvPr>
          <p:cNvSpPr>
            <a:spLocks noGrp="1"/>
          </p:cNvSpPr>
          <p:nvPr>
            <p:ph type="pic" sz="quarter" idx="18"/>
          </p:nvPr>
        </p:nvSpPr>
        <p:spPr>
          <a:xfrm>
            <a:off x="5866181" y="1931988"/>
            <a:ext cx="2502487" cy="1523637"/>
          </a:xfrm>
        </p:spPr>
        <p:txBody>
          <a:bodyPr/>
          <a:lstStyle/>
          <a:p>
            <a:r>
              <a:rPr lang="en-US"/>
              <a:t>Click icon to add picture</a:t>
            </a:r>
            <a:endParaRPr lang="fi-FI" dirty="0"/>
          </a:p>
        </p:txBody>
      </p:sp>
      <p:sp>
        <p:nvSpPr>
          <p:cNvPr id="20" name="Text Placeholder 15">
            <a:extLst>
              <a:ext uri="{FF2B5EF4-FFF2-40B4-BE49-F238E27FC236}">
                <a16:creationId xmlns:a16="http://schemas.microsoft.com/office/drawing/2014/main" id="{D5E66258-07E1-E642-A305-89957CDCCFED}"/>
              </a:ext>
            </a:extLst>
          </p:cNvPr>
          <p:cNvSpPr>
            <a:spLocks noGrp="1"/>
          </p:cNvSpPr>
          <p:nvPr>
            <p:ph type="body" sz="quarter" idx="19"/>
          </p:nvPr>
        </p:nvSpPr>
        <p:spPr>
          <a:xfrm>
            <a:off x="5866181" y="3455625"/>
            <a:ext cx="2502487" cy="2633662"/>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1" name="Picture Placeholder 6">
            <a:extLst>
              <a:ext uri="{FF2B5EF4-FFF2-40B4-BE49-F238E27FC236}">
                <a16:creationId xmlns:a16="http://schemas.microsoft.com/office/drawing/2014/main" id="{DDAC2486-1BBC-E148-8A6A-A96E0924C82A}"/>
              </a:ext>
            </a:extLst>
          </p:cNvPr>
          <p:cNvSpPr>
            <a:spLocks noGrp="1"/>
          </p:cNvSpPr>
          <p:nvPr>
            <p:ph type="pic" sz="quarter" idx="20"/>
          </p:nvPr>
        </p:nvSpPr>
        <p:spPr>
          <a:xfrm>
            <a:off x="8528513" y="1933860"/>
            <a:ext cx="2502487" cy="1523637"/>
          </a:xfrm>
        </p:spPr>
        <p:txBody>
          <a:bodyPr/>
          <a:lstStyle/>
          <a:p>
            <a:r>
              <a:rPr lang="en-US"/>
              <a:t>Click icon to add picture</a:t>
            </a:r>
            <a:endParaRPr lang="fi-FI" dirty="0"/>
          </a:p>
        </p:txBody>
      </p:sp>
      <p:sp>
        <p:nvSpPr>
          <p:cNvPr id="22" name="Text Placeholder 15">
            <a:extLst>
              <a:ext uri="{FF2B5EF4-FFF2-40B4-BE49-F238E27FC236}">
                <a16:creationId xmlns:a16="http://schemas.microsoft.com/office/drawing/2014/main" id="{1A3268F3-BC79-314A-9049-89ABFE488563}"/>
              </a:ext>
            </a:extLst>
          </p:cNvPr>
          <p:cNvSpPr>
            <a:spLocks noGrp="1"/>
          </p:cNvSpPr>
          <p:nvPr>
            <p:ph type="body" sz="quarter" idx="21"/>
          </p:nvPr>
        </p:nvSpPr>
        <p:spPr>
          <a:xfrm>
            <a:off x="8528513" y="3457497"/>
            <a:ext cx="2502487" cy="2633662"/>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4" name="Date Placeholder 3">
            <a:extLst>
              <a:ext uri="{FF2B5EF4-FFF2-40B4-BE49-F238E27FC236}">
                <a16:creationId xmlns:a16="http://schemas.microsoft.com/office/drawing/2014/main" id="{36BEA95B-149A-4378-99A8-4A3778EC0E29}"/>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26" name="Slide Number Placeholder 5">
            <a:extLst>
              <a:ext uri="{FF2B5EF4-FFF2-40B4-BE49-F238E27FC236}">
                <a16:creationId xmlns:a16="http://schemas.microsoft.com/office/drawing/2014/main" id="{CEF878AF-8D06-4EF3-883F-34F2EFF16D5A}"/>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4" name="Footer Placeholder 10">
            <a:extLst>
              <a:ext uri="{FF2B5EF4-FFF2-40B4-BE49-F238E27FC236}">
                <a16:creationId xmlns:a16="http://schemas.microsoft.com/office/drawing/2014/main" id="{5FB341E1-B4C6-4A8F-95EC-40D3CF9664A3}"/>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060357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s and text_2 -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83AB547-0C6F-394C-8BEF-5A6F3FBAF0D7}"/>
              </a:ext>
            </a:extLst>
          </p:cNvPr>
          <p:cNvSpPr>
            <a:spLocks noGrp="1"/>
          </p:cNvSpPr>
          <p:nvPr>
            <p:ph type="title"/>
          </p:nvPr>
        </p:nvSpPr>
        <p:spPr>
          <a:xfrm>
            <a:off x="414243" y="908050"/>
            <a:ext cx="10506697" cy="649288"/>
          </a:xfrm>
          <a:prstGeom prst="rect">
            <a:avLst/>
          </a:prstGeom>
        </p:spPr>
        <p:txBody>
          <a:bodyPr anchor="t" anchorCtr="0"/>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C779FD3A-6E17-1D47-8E91-0B127B4332FC}"/>
              </a:ext>
            </a:extLst>
          </p:cNvPr>
          <p:cNvSpPr>
            <a:spLocks noGrp="1"/>
          </p:cNvSpPr>
          <p:nvPr>
            <p:ph type="pic" sz="quarter" idx="14"/>
          </p:nvPr>
        </p:nvSpPr>
        <p:spPr>
          <a:xfrm>
            <a:off x="529078" y="1931988"/>
            <a:ext cx="3231889" cy="1593882"/>
          </a:xfrm>
        </p:spPr>
        <p:txBody>
          <a:bodyPr>
            <a:noAutofit/>
          </a:bodyPr>
          <a:lstStyle/>
          <a:p>
            <a:r>
              <a:rPr lang="en-US"/>
              <a:t>Click icon to add picture</a:t>
            </a:r>
            <a:endParaRPr lang="fi-FI" dirty="0"/>
          </a:p>
        </p:txBody>
      </p:sp>
      <p:sp>
        <p:nvSpPr>
          <p:cNvPr id="16" name="Text Placeholder 15">
            <a:extLst>
              <a:ext uri="{FF2B5EF4-FFF2-40B4-BE49-F238E27FC236}">
                <a16:creationId xmlns:a16="http://schemas.microsoft.com/office/drawing/2014/main" id="{F8C0298E-F14A-6845-92C8-38BD03C68323}"/>
              </a:ext>
            </a:extLst>
          </p:cNvPr>
          <p:cNvSpPr>
            <a:spLocks noGrp="1"/>
          </p:cNvSpPr>
          <p:nvPr>
            <p:ph type="body" sz="quarter" idx="15"/>
          </p:nvPr>
        </p:nvSpPr>
        <p:spPr>
          <a:xfrm>
            <a:off x="529078" y="3455625"/>
            <a:ext cx="3231889" cy="2755084"/>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8" name="Picture Placeholder 6">
            <a:extLst>
              <a:ext uri="{FF2B5EF4-FFF2-40B4-BE49-F238E27FC236}">
                <a16:creationId xmlns:a16="http://schemas.microsoft.com/office/drawing/2014/main" id="{5111911C-6CB3-AD44-A987-239427CE4085}"/>
              </a:ext>
            </a:extLst>
          </p:cNvPr>
          <p:cNvSpPr>
            <a:spLocks noGrp="1"/>
          </p:cNvSpPr>
          <p:nvPr>
            <p:ph type="pic" sz="quarter" idx="16"/>
          </p:nvPr>
        </p:nvSpPr>
        <p:spPr>
          <a:xfrm>
            <a:off x="3969788" y="1931988"/>
            <a:ext cx="3231889" cy="1593882"/>
          </a:xfrm>
        </p:spPr>
        <p:txBody>
          <a:bodyPr>
            <a:noAutofit/>
          </a:bodyPr>
          <a:lstStyle/>
          <a:p>
            <a:r>
              <a:rPr lang="en-US"/>
              <a:t>Click icon to add picture</a:t>
            </a:r>
            <a:endParaRPr lang="fi-FI" dirty="0"/>
          </a:p>
        </p:txBody>
      </p:sp>
      <p:sp>
        <p:nvSpPr>
          <p:cNvPr id="29" name="Text Placeholder 15">
            <a:extLst>
              <a:ext uri="{FF2B5EF4-FFF2-40B4-BE49-F238E27FC236}">
                <a16:creationId xmlns:a16="http://schemas.microsoft.com/office/drawing/2014/main" id="{4B81E064-8551-694A-8FD5-C523BEB10D17}"/>
              </a:ext>
            </a:extLst>
          </p:cNvPr>
          <p:cNvSpPr>
            <a:spLocks noGrp="1"/>
          </p:cNvSpPr>
          <p:nvPr>
            <p:ph type="body" sz="quarter" idx="17"/>
          </p:nvPr>
        </p:nvSpPr>
        <p:spPr>
          <a:xfrm>
            <a:off x="3969788" y="3455625"/>
            <a:ext cx="3231889" cy="2755084"/>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0" name="Picture Placeholder 6">
            <a:extLst>
              <a:ext uri="{FF2B5EF4-FFF2-40B4-BE49-F238E27FC236}">
                <a16:creationId xmlns:a16="http://schemas.microsoft.com/office/drawing/2014/main" id="{E37D0D04-EE41-5F42-BA3B-67ED3166C673}"/>
              </a:ext>
            </a:extLst>
          </p:cNvPr>
          <p:cNvSpPr>
            <a:spLocks noGrp="1"/>
          </p:cNvSpPr>
          <p:nvPr>
            <p:ph type="pic" sz="quarter" idx="18"/>
          </p:nvPr>
        </p:nvSpPr>
        <p:spPr>
          <a:xfrm>
            <a:off x="7410498" y="1931988"/>
            <a:ext cx="3231889" cy="1593882"/>
          </a:xfrm>
        </p:spPr>
        <p:txBody>
          <a:bodyPr>
            <a:noAutofit/>
          </a:bodyPr>
          <a:lstStyle/>
          <a:p>
            <a:r>
              <a:rPr lang="en-US"/>
              <a:t>Click icon to add picture</a:t>
            </a:r>
            <a:endParaRPr lang="fi-FI" dirty="0"/>
          </a:p>
        </p:txBody>
      </p:sp>
      <p:sp>
        <p:nvSpPr>
          <p:cNvPr id="31" name="Text Placeholder 15">
            <a:extLst>
              <a:ext uri="{FF2B5EF4-FFF2-40B4-BE49-F238E27FC236}">
                <a16:creationId xmlns:a16="http://schemas.microsoft.com/office/drawing/2014/main" id="{C7609D31-2B9E-9841-9A07-1A4FC7045736}"/>
              </a:ext>
            </a:extLst>
          </p:cNvPr>
          <p:cNvSpPr>
            <a:spLocks noGrp="1"/>
          </p:cNvSpPr>
          <p:nvPr>
            <p:ph type="body" sz="quarter" idx="19"/>
          </p:nvPr>
        </p:nvSpPr>
        <p:spPr>
          <a:xfrm>
            <a:off x="7410498" y="3455625"/>
            <a:ext cx="3231889" cy="2755084"/>
          </a:xfrm>
          <a:solidFill>
            <a:srgbClr val="EFEFEF"/>
          </a:solidFill>
        </p:spPr>
        <p:txBody>
          <a:bodyPr lIns="144000" tIns="216000" rIns="144000" bIns="216000">
            <a:noAutofit/>
          </a:bodyPr>
          <a:lstStyle>
            <a:lvl1pPr marL="0" indent="0">
              <a:lnSpc>
                <a:spcPct val="100000"/>
              </a:lnSpc>
              <a:buNone/>
              <a:defRPr sz="1600"/>
            </a:lvl1pPr>
            <a:lvl2pPr marL="314325" indent="0">
              <a:lnSpc>
                <a:spcPct val="100000"/>
              </a:lnSpc>
              <a:buNone/>
              <a:defRPr sz="1600"/>
            </a:lvl2pPr>
            <a:lvl3pPr marL="671513" indent="0">
              <a:lnSpc>
                <a:spcPct val="100000"/>
              </a:lnSpc>
              <a:buNone/>
              <a:defRPr sz="1600"/>
            </a:lvl3pPr>
            <a:lvl4pPr marL="1027112" indent="0">
              <a:lnSpc>
                <a:spcPct val="100000"/>
              </a:lnSpc>
              <a:buNone/>
              <a:defRPr sz="1600"/>
            </a:lvl4pPr>
            <a:lvl5pPr marL="1336675" indent="0">
              <a:lnSpc>
                <a:spcPct val="100000"/>
              </a:lnSpc>
              <a:buNone/>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Date Placeholder 3">
            <a:extLst>
              <a:ext uri="{FF2B5EF4-FFF2-40B4-BE49-F238E27FC236}">
                <a16:creationId xmlns:a16="http://schemas.microsoft.com/office/drawing/2014/main" id="{A32E84F1-B479-4DA5-B79A-E1AAD0184436}"/>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5" name="Slide Number Placeholder 5">
            <a:extLst>
              <a:ext uri="{FF2B5EF4-FFF2-40B4-BE49-F238E27FC236}">
                <a16:creationId xmlns:a16="http://schemas.microsoft.com/office/drawing/2014/main" id="{8DBF1F0F-97EF-4D74-A4D0-217EA478DC08}"/>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2" name="Footer Placeholder 10">
            <a:extLst>
              <a:ext uri="{FF2B5EF4-FFF2-40B4-BE49-F238E27FC236}">
                <a16:creationId xmlns:a16="http://schemas.microsoft.com/office/drawing/2014/main" id="{74C35F04-76D4-4B98-A67F-2CB880FD6A98}"/>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22240063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95A594-3BD2-D54E-93FD-6F7FCA50C312}"/>
              </a:ext>
            </a:extLst>
          </p:cNvPr>
          <p:cNvSpPr>
            <a:spLocks noGrp="1"/>
          </p:cNvSpPr>
          <p:nvPr>
            <p:ph type="title" hasCustomPrompt="1"/>
          </p:nvPr>
        </p:nvSpPr>
        <p:spPr>
          <a:xfrm>
            <a:off x="668339" y="2835805"/>
            <a:ext cx="10660250" cy="1820862"/>
          </a:xfrm>
          <a:prstGeom prst="rect">
            <a:avLst/>
          </a:prstGeom>
        </p:spPr>
        <p:txBody>
          <a:bodyPr anchor="b" anchorCtr="0">
            <a:noAutofit/>
          </a:bodyPr>
          <a:lstStyle>
            <a:lvl1pPr algn="r">
              <a:defRPr sz="5400">
                <a:solidFill>
                  <a:srgbClr val="4E008E"/>
                </a:solidFill>
              </a:defRPr>
            </a:lvl1pPr>
          </a:lstStyle>
          <a:p>
            <a:r>
              <a:rPr lang="en-GB" noProof="0"/>
              <a:t>“Insert </a:t>
            </a:r>
            <a:br>
              <a:rPr lang="en-GB" noProof="0"/>
            </a:br>
            <a:r>
              <a:rPr lang="en-GB" noProof="0"/>
              <a:t>text here.”</a:t>
            </a:r>
          </a:p>
        </p:txBody>
      </p:sp>
      <p:sp>
        <p:nvSpPr>
          <p:cNvPr id="13" name="Tekstin paikkamerkki 2"/>
          <p:cNvSpPr>
            <a:spLocks noGrp="1"/>
          </p:cNvSpPr>
          <p:nvPr>
            <p:ph type="body" sz="quarter" idx="11" hasCustomPrompt="1"/>
          </p:nvPr>
        </p:nvSpPr>
        <p:spPr>
          <a:xfrm>
            <a:off x="668338" y="4784723"/>
            <a:ext cx="10660062" cy="1440000"/>
          </a:xfrm>
        </p:spPr>
        <p:txBody>
          <a:bodyPr>
            <a:noAutofit/>
          </a:bodyPr>
          <a:lstStyle>
            <a:lvl1pPr marL="0" indent="0" algn="r">
              <a:buFontTx/>
              <a:buNone/>
              <a:defRPr sz="3200">
                <a:solidFill>
                  <a:srgbClr val="4E008E"/>
                </a:solidFill>
              </a:defRPr>
            </a:lvl1pPr>
            <a:lvl2pPr marL="314325" indent="0" algn="r">
              <a:buFontTx/>
              <a:buNone/>
              <a:defRPr/>
            </a:lvl2pPr>
            <a:lvl3pPr marL="671513" indent="0" algn="r">
              <a:buFontTx/>
              <a:buNone/>
              <a:defRPr/>
            </a:lvl3pPr>
            <a:lvl4pPr marL="1027112" indent="0" algn="r">
              <a:buFontTx/>
              <a:buNone/>
              <a:defRPr/>
            </a:lvl4pPr>
            <a:lvl5pPr marL="1336675" indent="0" algn="r">
              <a:buFontTx/>
              <a:buNone/>
              <a:defRPr/>
            </a:lvl5pPr>
          </a:lstStyle>
          <a:p>
            <a:pPr lvl="0"/>
            <a:r>
              <a:rPr lang="en-GB" noProof="0"/>
              <a:t>– Firstname Lastname</a:t>
            </a:r>
          </a:p>
        </p:txBody>
      </p:sp>
      <p:sp>
        <p:nvSpPr>
          <p:cNvPr id="11" name="Date Placeholder 3">
            <a:extLst>
              <a:ext uri="{FF2B5EF4-FFF2-40B4-BE49-F238E27FC236}">
                <a16:creationId xmlns:a16="http://schemas.microsoft.com/office/drawing/2014/main" id="{2D54C215-BF9C-463D-8116-5E5F873B8321}"/>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4" name="Slide Number Placeholder 5">
            <a:extLst>
              <a:ext uri="{FF2B5EF4-FFF2-40B4-BE49-F238E27FC236}">
                <a16:creationId xmlns:a16="http://schemas.microsoft.com/office/drawing/2014/main" id="{822651F8-67AD-4CA7-B5C5-141B94156E99}"/>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8" name="Footer Placeholder 10">
            <a:extLst>
              <a:ext uri="{FF2B5EF4-FFF2-40B4-BE49-F238E27FC236}">
                <a16:creationId xmlns:a16="http://schemas.microsoft.com/office/drawing/2014/main" id="{D38B48EA-3C26-4DE6-8A6F-BD13DFD31C46}"/>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50049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white">
    <p:spTree>
      <p:nvGrpSpPr>
        <p:cNvPr id="1" name=""/>
        <p:cNvGrpSpPr/>
        <p:nvPr/>
      </p:nvGrpSpPr>
      <p:grpSpPr>
        <a:xfrm>
          <a:off x="0" y="0"/>
          <a:ext cx="0" cy="0"/>
          <a:chOff x="0" y="0"/>
          <a:chExt cx="0" cy="0"/>
        </a:xfrm>
      </p:grpSpPr>
      <p:sp>
        <p:nvSpPr>
          <p:cNvPr id="2" name="Title 1"/>
          <p:cNvSpPr>
            <a:spLocks noGrp="1"/>
          </p:cNvSpPr>
          <p:nvPr>
            <p:ph type="ctrTitle"/>
          </p:nvPr>
        </p:nvSpPr>
        <p:spPr>
          <a:xfrm>
            <a:off x="550863" y="2757600"/>
            <a:ext cx="11090275" cy="1440000"/>
          </a:xfrm>
          <a:prstGeom prst="rect">
            <a:avLst/>
          </a:prstGeom>
        </p:spPr>
        <p:txBody>
          <a:bodyPr anchor="b">
            <a:noAutofit/>
          </a:bodyPr>
          <a:lstStyle>
            <a:lvl1pPr algn="ctr">
              <a:defRPr sz="5400">
                <a:solidFill>
                  <a:srgbClr val="4E008E"/>
                </a:solidFill>
              </a:defRPr>
            </a:lvl1pPr>
          </a:lstStyle>
          <a:p>
            <a:r>
              <a:rPr lang="en-US" noProof="0"/>
              <a:t>Click to edit Master title style</a:t>
            </a:r>
            <a:endParaRPr lang="en-GB" noProof="0"/>
          </a:p>
        </p:txBody>
      </p:sp>
      <p:sp>
        <p:nvSpPr>
          <p:cNvPr id="3" name="Subtitle 2"/>
          <p:cNvSpPr>
            <a:spLocks noGrp="1"/>
          </p:cNvSpPr>
          <p:nvPr>
            <p:ph type="subTitle" idx="1"/>
          </p:nvPr>
        </p:nvSpPr>
        <p:spPr>
          <a:xfrm>
            <a:off x="557589" y="4435200"/>
            <a:ext cx="11083550" cy="1440000"/>
          </a:xfrm>
        </p:spPr>
        <p:txBody>
          <a:bodyPr>
            <a:noAutofit/>
          </a:bodyPr>
          <a:lstStyle>
            <a:lvl1pPr marL="0" indent="0" algn="ctr">
              <a:buNone/>
              <a:defRPr sz="3200">
                <a:solidFill>
                  <a:srgbClr val="4E008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sp>
        <p:nvSpPr>
          <p:cNvPr id="7" name="Footer Placeholder 10">
            <a:extLst>
              <a:ext uri="{FF2B5EF4-FFF2-40B4-BE49-F238E27FC236}">
                <a16:creationId xmlns:a16="http://schemas.microsoft.com/office/drawing/2014/main" id="{B2D621D0-61E7-E946-BBC9-24D91EEA5E2F}"/>
              </a:ext>
            </a:extLst>
          </p:cNvPr>
          <p:cNvSpPr>
            <a:spLocks noGrp="1"/>
          </p:cNvSpPr>
          <p:nvPr>
            <p:ph type="ftr" sz="quarter" idx="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
        <p:nvSpPr>
          <p:cNvPr id="8" name="Date Placeholder 3">
            <a:extLst>
              <a:ext uri="{FF2B5EF4-FFF2-40B4-BE49-F238E27FC236}">
                <a16:creationId xmlns:a16="http://schemas.microsoft.com/office/drawing/2014/main" id="{38BB0235-0F5A-40FA-B663-F054FD106CF2}"/>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9" name="Slide Number Placeholder 5">
            <a:extLst>
              <a:ext uri="{FF2B5EF4-FFF2-40B4-BE49-F238E27FC236}">
                <a16:creationId xmlns:a16="http://schemas.microsoft.com/office/drawing/2014/main" id="{BE0BDB65-6D51-44F4-970C-428F139C630D}"/>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Tree>
    <p:extLst>
      <p:ext uri="{BB962C8B-B14F-4D97-AF65-F5344CB8AC3E}">
        <p14:creationId xmlns:p14="http://schemas.microsoft.com/office/powerpoint/2010/main" val="3181463487"/>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 purple">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CFF25AA6-74E4-4FDC-97D1-348B884E4510}"/>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11" name="Title 1"/>
          <p:cNvSpPr>
            <a:spLocks noGrp="1"/>
          </p:cNvSpPr>
          <p:nvPr>
            <p:ph type="title" hasCustomPrompt="1"/>
          </p:nvPr>
        </p:nvSpPr>
        <p:spPr>
          <a:xfrm>
            <a:off x="802266" y="2683405"/>
            <a:ext cx="10660250" cy="1820862"/>
          </a:xfrm>
          <a:prstGeom prst="rect">
            <a:avLst/>
          </a:prstGeom>
        </p:spPr>
        <p:txBody>
          <a:bodyPr>
            <a:noAutofit/>
          </a:bodyPr>
          <a:lstStyle>
            <a:lvl1pPr algn="r">
              <a:defRPr sz="5400">
                <a:solidFill>
                  <a:schemeClr val="bg1"/>
                </a:solidFill>
              </a:defRPr>
            </a:lvl1pPr>
          </a:lstStyle>
          <a:p>
            <a:r>
              <a:rPr lang="en-GB" noProof="0"/>
              <a:t>“Insert </a:t>
            </a:r>
            <a:br>
              <a:rPr lang="en-GB" noProof="0"/>
            </a:br>
            <a:r>
              <a:rPr lang="en-GB" noProof="0"/>
              <a:t>text here.”</a:t>
            </a:r>
          </a:p>
        </p:txBody>
      </p:sp>
      <p:sp>
        <p:nvSpPr>
          <p:cNvPr id="12" name="Tekstin paikkamerkki 13"/>
          <p:cNvSpPr>
            <a:spLocks noGrp="1"/>
          </p:cNvSpPr>
          <p:nvPr>
            <p:ph type="body" sz="quarter" idx="12" hasCustomPrompt="1"/>
          </p:nvPr>
        </p:nvSpPr>
        <p:spPr>
          <a:xfrm>
            <a:off x="802266" y="4606387"/>
            <a:ext cx="10644349" cy="1440000"/>
          </a:xfrm>
        </p:spPr>
        <p:txBody>
          <a:bodyPr>
            <a:noAutofit/>
          </a:bodyPr>
          <a:lstStyle>
            <a:lvl1pPr marL="0" indent="0" algn="r">
              <a:buFontTx/>
              <a:buNone/>
              <a:defRPr sz="3200">
                <a:solidFill>
                  <a:schemeClr val="bg1"/>
                </a:solidFill>
              </a:defRPr>
            </a:lvl1pPr>
            <a:lvl2pPr marL="314325" indent="0">
              <a:buFontTx/>
              <a:buNone/>
              <a:defRPr>
                <a:solidFill>
                  <a:schemeClr val="bg1"/>
                </a:solidFill>
              </a:defRPr>
            </a:lvl2pPr>
            <a:lvl3pPr marL="671513" indent="0">
              <a:buFontTx/>
              <a:buNone/>
              <a:defRPr>
                <a:solidFill>
                  <a:schemeClr val="bg1"/>
                </a:solidFill>
              </a:defRPr>
            </a:lvl3pPr>
            <a:lvl4pPr marL="1027112" indent="0">
              <a:buFontTx/>
              <a:buNone/>
              <a:defRPr>
                <a:solidFill>
                  <a:schemeClr val="bg1"/>
                </a:solidFill>
              </a:defRPr>
            </a:lvl4pPr>
            <a:lvl5pPr marL="1336675" indent="0">
              <a:buFontTx/>
              <a:buNone/>
              <a:defRPr>
                <a:solidFill>
                  <a:schemeClr val="bg1"/>
                </a:solidFill>
              </a:defRPr>
            </a:lvl5pPr>
          </a:lstStyle>
          <a:p>
            <a:pPr algn="r"/>
            <a:r>
              <a:rPr lang="en-GB" noProof="0">
                <a:solidFill>
                  <a:schemeClr val="bg1"/>
                </a:solidFill>
              </a:rPr>
              <a:t>– Firstname Lastname</a:t>
            </a:r>
          </a:p>
        </p:txBody>
      </p:sp>
      <p:sp>
        <p:nvSpPr>
          <p:cNvPr id="13" name="Footer Placeholder 4">
            <a:extLst>
              <a:ext uri="{FF2B5EF4-FFF2-40B4-BE49-F238E27FC236}">
                <a16:creationId xmlns:a16="http://schemas.microsoft.com/office/drawing/2014/main" id="{D4DAC962-BCA0-4E26-A90A-EC7C6038D1A4}"/>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4" name="Date Placeholder 3">
            <a:extLst>
              <a:ext uri="{FF2B5EF4-FFF2-40B4-BE49-F238E27FC236}">
                <a16:creationId xmlns:a16="http://schemas.microsoft.com/office/drawing/2014/main" id="{7B84C95F-B250-4250-A075-AEF10367FC22}"/>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5" name="Slide Number Placeholder 5">
            <a:extLst>
              <a:ext uri="{FF2B5EF4-FFF2-40B4-BE49-F238E27FC236}">
                <a16:creationId xmlns:a16="http://schemas.microsoft.com/office/drawing/2014/main" id="{026F114B-97C9-4F70-8E58-1AFA5B8E3A2F}"/>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2704231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esenter - whit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B2510EA-1654-E84D-A789-CFF2920E002A}"/>
              </a:ext>
              <a:ext uri="{C183D7F6-B498-43B3-948B-1728B52AA6E4}">
                <adec:decorative xmlns:adec="http://schemas.microsoft.com/office/drawing/2017/decorative" val="1"/>
              </a:ext>
            </a:extLst>
          </p:cNvPr>
          <p:cNvSpPr/>
          <p:nvPr userDrawn="1"/>
        </p:nvSpPr>
        <p:spPr>
          <a:xfrm>
            <a:off x="277978" y="636422"/>
            <a:ext cx="11914022" cy="6221578"/>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7" name="Rectangle 6">
            <a:extLst>
              <a:ext uri="{FF2B5EF4-FFF2-40B4-BE49-F238E27FC236}">
                <a16:creationId xmlns:a16="http://schemas.microsoft.com/office/drawing/2014/main" id="{53B9B4DE-33B9-0041-8077-678234364330}"/>
              </a:ext>
              <a:ext uri="{C183D7F6-B498-43B3-948B-1728B52AA6E4}">
                <adec:decorative xmlns:adec="http://schemas.microsoft.com/office/drawing/2017/decorative" val="1"/>
              </a:ext>
            </a:extLst>
          </p:cNvPr>
          <p:cNvSpPr/>
          <p:nvPr userDrawn="1"/>
        </p:nvSpPr>
        <p:spPr>
          <a:xfrm>
            <a:off x="1093510" y="1569142"/>
            <a:ext cx="9690754" cy="4060706"/>
          </a:xfrm>
          <a:prstGeom prst="rect">
            <a:avLst/>
          </a:prstGeom>
          <a:solidFill>
            <a:schemeClr val="bg1"/>
          </a:solidFill>
          <a:ln>
            <a:noFill/>
          </a:ln>
          <a:effectLst>
            <a:outerShdw blurRad="190500" dist="38100" dir="2700000" sx="74000" sy="74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i-FI">
              <a:solidFill>
                <a:schemeClr val="tx1">
                  <a:lumMod val="60000"/>
                  <a:lumOff val="40000"/>
                </a:schemeClr>
              </a:solidFill>
            </a:endParaRPr>
          </a:p>
        </p:txBody>
      </p:sp>
      <p:sp>
        <p:nvSpPr>
          <p:cNvPr id="9" name="Picture Placeholder 8">
            <a:extLst>
              <a:ext uri="{FF2B5EF4-FFF2-40B4-BE49-F238E27FC236}">
                <a16:creationId xmlns:a16="http://schemas.microsoft.com/office/drawing/2014/main" id="{933A1E0F-9E5E-9745-BEF2-2CE041671C63}"/>
              </a:ext>
              <a:ext uri="{C183D7F6-B498-43B3-948B-1728B52AA6E4}">
                <adec:decorative xmlns:adec="http://schemas.microsoft.com/office/drawing/2017/decorative" val="0"/>
              </a:ext>
            </a:extLst>
          </p:cNvPr>
          <p:cNvSpPr>
            <a:spLocks noGrp="1"/>
          </p:cNvSpPr>
          <p:nvPr>
            <p:ph type="pic" sz="quarter" idx="14"/>
          </p:nvPr>
        </p:nvSpPr>
        <p:spPr>
          <a:xfrm>
            <a:off x="8663233" y="1883432"/>
            <a:ext cx="2401642" cy="3424232"/>
          </a:xfrm>
          <a:solidFill>
            <a:srgbClr val="7DCDBE"/>
          </a:solidFill>
        </p:spPr>
        <p:txBody>
          <a:bodyPr/>
          <a:lstStyle>
            <a:lvl1pPr marL="0" indent="0" algn="ctr">
              <a:buNone/>
              <a:defRPr>
                <a:solidFill>
                  <a:schemeClr val="tx1"/>
                </a:solidFill>
              </a:defRPr>
            </a:lvl1pPr>
          </a:lstStyle>
          <a:p>
            <a:r>
              <a:rPr lang="en-US"/>
              <a:t>Click icon to add picture</a:t>
            </a:r>
            <a:endParaRPr lang="en-US" dirty="0"/>
          </a:p>
        </p:txBody>
      </p:sp>
      <p:sp>
        <p:nvSpPr>
          <p:cNvPr id="10" name="Text Placeholder 2">
            <a:extLst>
              <a:ext uri="{FF2B5EF4-FFF2-40B4-BE49-F238E27FC236}">
                <a16:creationId xmlns:a16="http://schemas.microsoft.com/office/drawing/2014/main" id="{BDD4BC1B-C1D1-4F41-B9B7-335D450148A5}"/>
              </a:ext>
            </a:extLst>
          </p:cNvPr>
          <p:cNvSpPr>
            <a:spLocks noGrp="1"/>
          </p:cNvSpPr>
          <p:nvPr>
            <p:ph type="body" idx="1" hasCustomPrompt="1"/>
          </p:nvPr>
        </p:nvSpPr>
        <p:spPr>
          <a:xfrm>
            <a:off x="1502126" y="1569143"/>
            <a:ext cx="6827907" cy="816758"/>
          </a:xfrm>
        </p:spPr>
        <p:txBody>
          <a:bodyPr anchor="b" anchorCtr="0">
            <a:noAutofit/>
          </a:bodyPr>
          <a:lstStyle>
            <a:lvl1pPr marL="0" indent="0">
              <a:buNone/>
              <a:defRPr sz="3200" b="1">
                <a:solidFill>
                  <a:srgbClr val="4E008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Firstname Lastname</a:t>
            </a:r>
          </a:p>
        </p:txBody>
      </p:sp>
      <p:sp>
        <p:nvSpPr>
          <p:cNvPr id="11" name="Content Placeholder 3">
            <a:extLst>
              <a:ext uri="{FF2B5EF4-FFF2-40B4-BE49-F238E27FC236}">
                <a16:creationId xmlns:a16="http://schemas.microsoft.com/office/drawing/2014/main" id="{A2938A8D-D773-5142-92B9-89D818060D6F}"/>
              </a:ext>
            </a:extLst>
          </p:cNvPr>
          <p:cNvSpPr>
            <a:spLocks noGrp="1"/>
          </p:cNvSpPr>
          <p:nvPr>
            <p:ph sz="half" idx="2" hasCustomPrompt="1"/>
          </p:nvPr>
        </p:nvSpPr>
        <p:spPr>
          <a:xfrm>
            <a:off x="1502130" y="2385899"/>
            <a:ext cx="6827904" cy="365134"/>
          </a:xfrm>
        </p:spPr>
        <p:txBody>
          <a:bodyPr>
            <a:noAutofit/>
          </a:bodyPr>
          <a:lstStyle>
            <a:lvl1pPr marL="0" indent="0" algn="l">
              <a:buNone/>
              <a:defRPr sz="2400">
                <a:solidFill>
                  <a:srgbClr val="7DCDBE"/>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noProof="0"/>
              <a:t>Title</a:t>
            </a:r>
          </a:p>
        </p:txBody>
      </p:sp>
      <p:cxnSp>
        <p:nvCxnSpPr>
          <p:cNvPr id="17" name="Straight Connector 16">
            <a:extLst>
              <a:ext uri="{FF2B5EF4-FFF2-40B4-BE49-F238E27FC236}">
                <a16:creationId xmlns:a16="http://schemas.microsoft.com/office/drawing/2014/main" id="{CA126850-0A2D-214C-8173-B9D9A2BCD6CD}"/>
              </a:ext>
            </a:extLst>
          </p:cNvPr>
          <p:cNvCxnSpPr/>
          <p:nvPr userDrawn="1"/>
        </p:nvCxnSpPr>
        <p:spPr>
          <a:xfrm>
            <a:off x="4868747" y="2984293"/>
            <a:ext cx="0" cy="2319489"/>
          </a:xfrm>
          <a:prstGeom prst="line">
            <a:avLst/>
          </a:prstGeom>
          <a:ln w="3175">
            <a:solidFill>
              <a:srgbClr val="4E008E"/>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B09D0D4C-BB57-D348-99EE-61BD94E3A565}"/>
              </a:ext>
            </a:extLst>
          </p:cNvPr>
          <p:cNvSpPr>
            <a:spLocks noGrp="1"/>
          </p:cNvSpPr>
          <p:nvPr>
            <p:ph type="body" sz="quarter" idx="17"/>
          </p:nvPr>
        </p:nvSpPr>
        <p:spPr>
          <a:xfrm>
            <a:off x="1502127" y="2915308"/>
            <a:ext cx="3183740" cy="2392356"/>
          </a:xfrm>
        </p:spPr>
        <p:txBody>
          <a:bodyPr>
            <a:noAutofit/>
          </a:bodyPr>
          <a:lstStyle>
            <a:lvl1pPr marL="0" indent="0">
              <a:lnSpc>
                <a:spcPct val="100000"/>
              </a:lnSpc>
              <a:buNone/>
              <a:defRPr sz="2000"/>
            </a:lvl1pPr>
            <a:lvl2pPr marL="314325" indent="0">
              <a:lnSpc>
                <a:spcPct val="100000"/>
              </a:lnSpc>
              <a:buNone/>
              <a:defRPr sz="2000"/>
            </a:lvl2pPr>
            <a:lvl3pPr marL="671513" indent="0">
              <a:lnSpc>
                <a:spcPct val="100000"/>
              </a:lnSpc>
              <a:buNone/>
              <a:defRPr sz="2000"/>
            </a:lvl3pPr>
            <a:lvl4pPr marL="1027112" indent="0">
              <a:lnSpc>
                <a:spcPct val="100000"/>
              </a:lnSpc>
              <a:buNone/>
              <a:defRPr sz="2000"/>
            </a:lvl4pPr>
            <a:lvl5pPr marL="1336675" indent="0">
              <a:lnSpc>
                <a:spcPct val="100000"/>
              </a:lnSpc>
              <a:buNone/>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Text Placeholder 18">
            <a:extLst>
              <a:ext uri="{FF2B5EF4-FFF2-40B4-BE49-F238E27FC236}">
                <a16:creationId xmlns:a16="http://schemas.microsoft.com/office/drawing/2014/main" id="{282D1424-0632-DE42-8831-FEFEDCC90799}"/>
              </a:ext>
            </a:extLst>
          </p:cNvPr>
          <p:cNvSpPr>
            <a:spLocks noGrp="1"/>
          </p:cNvSpPr>
          <p:nvPr>
            <p:ph type="body" sz="quarter" idx="18"/>
          </p:nvPr>
        </p:nvSpPr>
        <p:spPr>
          <a:xfrm>
            <a:off x="5146294" y="2914199"/>
            <a:ext cx="3183740" cy="2393505"/>
          </a:xfrm>
        </p:spPr>
        <p:txBody>
          <a:bodyPr>
            <a:noAutofit/>
          </a:bodyPr>
          <a:lstStyle>
            <a:lvl1pPr marL="0" indent="0">
              <a:lnSpc>
                <a:spcPct val="100000"/>
              </a:lnSpc>
              <a:buNone/>
              <a:defRPr sz="2000"/>
            </a:lvl1pPr>
            <a:lvl2pPr marL="314325" indent="0">
              <a:lnSpc>
                <a:spcPct val="100000"/>
              </a:lnSpc>
              <a:buNone/>
              <a:defRPr sz="2000"/>
            </a:lvl2pPr>
            <a:lvl3pPr marL="671513" indent="0">
              <a:lnSpc>
                <a:spcPct val="100000"/>
              </a:lnSpc>
              <a:buNone/>
              <a:defRPr sz="2000"/>
            </a:lvl3pPr>
            <a:lvl4pPr marL="1027112" indent="0">
              <a:lnSpc>
                <a:spcPct val="100000"/>
              </a:lnSpc>
              <a:buNone/>
              <a:defRPr sz="2000"/>
            </a:lvl4pPr>
            <a:lvl5pPr marL="1336675" indent="0">
              <a:lnSpc>
                <a:spcPct val="100000"/>
              </a:lnSpc>
              <a:buFont typeface="Arial" panose="020B0604020202020204" pitchFamily="34" charset="0"/>
              <a:buNone/>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Date Placeholder 3">
            <a:extLst>
              <a:ext uri="{FF2B5EF4-FFF2-40B4-BE49-F238E27FC236}">
                <a16:creationId xmlns:a16="http://schemas.microsoft.com/office/drawing/2014/main" id="{266ED82B-11B6-41FE-87C7-2B5722E38F87}"/>
              </a:ext>
            </a:extLst>
          </p:cNvPr>
          <p:cNvSpPr>
            <a:spLocks noGrp="1"/>
          </p:cNvSpPr>
          <p:nvPr>
            <p:ph type="dt" sz="half" idx="19"/>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8" name="Slide Number Placeholder 5">
            <a:extLst>
              <a:ext uri="{FF2B5EF4-FFF2-40B4-BE49-F238E27FC236}">
                <a16:creationId xmlns:a16="http://schemas.microsoft.com/office/drawing/2014/main" id="{E69F5273-5630-41AF-BBE6-A465425B113E}"/>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3" name="Footer Placeholder 10">
            <a:extLst>
              <a:ext uri="{FF2B5EF4-FFF2-40B4-BE49-F238E27FC236}">
                <a16:creationId xmlns:a16="http://schemas.microsoft.com/office/drawing/2014/main" id="{9A05E985-5042-48F0-9519-B76D1E940482}"/>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776896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picture - whi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A96305A-4729-C241-80A5-A3957FB9DF29}"/>
              </a:ext>
              <a:ext uri="{C183D7F6-B498-43B3-948B-1728B52AA6E4}">
                <adec:decorative xmlns:adec="http://schemas.microsoft.com/office/drawing/2017/decorative" val="1"/>
              </a:ext>
            </a:extLst>
          </p:cNvPr>
          <p:cNvSpPr>
            <a:spLocks noGrp="1"/>
          </p:cNvSpPr>
          <p:nvPr>
            <p:ph type="pic" sz="quarter" idx="13"/>
          </p:nvPr>
        </p:nvSpPr>
        <p:spPr>
          <a:xfrm>
            <a:off x="299923" y="628650"/>
            <a:ext cx="11892077" cy="6229350"/>
          </a:xfrm>
        </p:spPr>
        <p:txBody>
          <a:bodyPr/>
          <a:lstStyle>
            <a:lvl1pPr marL="0" indent="0" algn="ctr">
              <a:buNone/>
              <a:defRPr/>
            </a:lvl1pPr>
          </a:lstStyle>
          <a:p>
            <a:r>
              <a:rPr lang="en-US"/>
              <a:t>Click icon to add picture</a:t>
            </a:r>
            <a:endParaRPr lang="en-US" dirty="0"/>
          </a:p>
        </p:txBody>
      </p:sp>
      <p:sp>
        <p:nvSpPr>
          <p:cNvPr id="7" name="Date Placeholder 3">
            <a:extLst>
              <a:ext uri="{FF2B5EF4-FFF2-40B4-BE49-F238E27FC236}">
                <a16:creationId xmlns:a16="http://schemas.microsoft.com/office/drawing/2014/main" id="{72AACA4F-50A2-4213-AE5B-26622BDBF93E}"/>
              </a:ext>
            </a:extLst>
          </p:cNvPr>
          <p:cNvSpPr>
            <a:spLocks noGrp="1"/>
          </p:cNvSpPr>
          <p:nvPr>
            <p:ph type="dt" sz="half" idx="19"/>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9" name="Slide Number Placeholder 5">
            <a:extLst>
              <a:ext uri="{FF2B5EF4-FFF2-40B4-BE49-F238E27FC236}">
                <a16:creationId xmlns:a16="http://schemas.microsoft.com/office/drawing/2014/main" id="{79179ABD-0CDD-4487-ADD9-0679BFCE26AE}"/>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0" name="Footer Placeholder 10">
            <a:extLst>
              <a:ext uri="{FF2B5EF4-FFF2-40B4-BE49-F238E27FC236}">
                <a16:creationId xmlns:a16="http://schemas.microsoft.com/office/drawing/2014/main" id="{0BCA9A8C-35F5-4107-B91B-A52435FB7E95}"/>
              </a:ext>
            </a:extLst>
          </p:cNvPr>
          <p:cNvSpPr>
            <a:spLocks noGrp="1"/>
          </p:cNvSpPr>
          <p:nvPr>
            <p:ph type="ftr" sz="quarter" idx="20"/>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Tree>
    <p:extLst>
      <p:ext uri="{BB962C8B-B14F-4D97-AF65-F5344CB8AC3E}">
        <p14:creationId xmlns:p14="http://schemas.microsoft.com/office/powerpoint/2010/main" val="3733392987"/>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ing FI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userDrawn="1"/>
        </p:nvSpPr>
        <p:spPr>
          <a:xfrm>
            <a:off x="2" y="0"/>
            <a:ext cx="12191998" cy="68580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solidFill>
                <a:schemeClr val="tx1">
                  <a:lumMod val="60000"/>
                  <a:lumOff val="40000"/>
                </a:schemeClr>
              </a:solidFill>
            </a:endParaRPr>
          </a:p>
        </p:txBody>
      </p:sp>
      <p:pic>
        <p:nvPicPr>
          <p:cNvPr id="7" name="Kuva 6">
            <a:extLst>
              <a:ext uri="{FF2B5EF4-FFF2-40B4-BE49-F238E27FC236}">
                <a16:creationId xmlns:a16="http://schemas.microsoft.com/office/drawing/2014/main" id="{074A7632-0B5B-4DF2-9411-9E0ADFA0617B}"/>
              </a:ext>
            </a:extLst>
          </p:cNvPr>
          <p:cNvPicPr>
            <a:picLocks noChangeAspect="1"/>
          </p:cNvPicPr>
          <p:nvPr userDrawn="1"/>
        </p:nvPicPr>
        <p:blipFill>
          <a:blip r:embed="rId2"/>
          <a:stretch>
            <a:fillRect/>
          </a:stretch>
        </p:blipFill>
        <p:spPr>
          <a:xfrm>
            <a:off x="3016714" y="1879326"/>
            <a:ext cx="2225901" cy="3114035"/>
          </a:xfrm>
          <a:prstGeom prst="rect">
            <a:avLst/>
          </a:prstGeom>
        </p:spPr>
      </p:pic>
      <p:sp>
        <p:nvSpPr>
          <p:cNvPr id="8" name="Tekstiruutu 7">
            <a:extLst>
              <a:ext uri="{FF2B5EF4-FFF2-40B4-BE49-F238E27FC236}">
                <a16:creationId xmlns:a16="http://schemas.microsoft.com/office/drawing/2014/main" id="{A93BB476-CD94-4029-8F95-5AE34712627B}"/>
              </a:ext>
            </a:extLst>
          </p:cNvPr>
          <p:cNvSpPr txBox="1"/>
          <p:nvPr userDrawn="1"/>
        </p:nvSpPr>
        <p:spPr>
          <a:xfrm>
            <a:off x="5794795" y="3202211"/>
            <a:ext cx="3758780" cy="1477328"/>
          </a:xfrm>
          <a:prstGeom prst="rect">
            <a:avLst/>
          </a:prstGeom>
          <a:noFill/>
        </p:spPr>
        <p:txBody>
          <a:bodyPr wrap="square" rtlCol="0" anchor="b" anchorCtr="0">
            <a:spAutoFit/>
          </a:bodyPr>
          <a:lstStyle/>
          <a:p>
            <a:pPr>
              <a:lnSpc>
                <a:spcPts val="5400"/>
              </a:lnSpc>
            </a:pPr>
            <a:r>
              <a:rPr lang="fi-FI" sz="5600" b="1" noProof="0">
                <a:solidFill>
                  <a:schemeClr val="bg1"/>
                </a:solidFill>
              </a:rPr>
              <a:t>Ihminen</a:t>
            </a:r>
          </a:p>
          <a:p>
            <a:pPr>
              <a:lnSpc>
                <a:spcPts val="5400"/>
              </a:lnSpc>
            </a:pPr>
            <a:r>
              <a:rPr lang="fi-FI" sz="5600" b="1" noProof="0">
                <a:solidFill>
                  <a:schemeClr val="bg1"/>
                </a:solidFill>
              </a:rPr>
              <a:t>ratkaisee.</a:t>
            </a:r>
          </a:p>
        </p:txBody>
      </p:sp>
    </p:spTree>
    <p:extLst>
      <p:ext uri="{BB962C8B-B14F-4D97-AF65-F5344CB8AC3E}">
        <p14:creationId xmlns:p14="http://schemas.microsoft.com/office/powerpoint/2010/main" val="1545126979"/>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ing EN - purple">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40D9D56B-380E-41B8-9315-ED5CBC9E42C4}"/>
              </a:ext>
              <a:ext uri="{C183D7F6-B498-43B3-948B-1728B52AA6E4}">
                <adec:decorative xmlns:adec="http://schemas.microsoft.com/office/drawing/2017/decorative" val="1"/>
              </a:ext>
            </a:extLst>
          </p:cNvPr>
          <p:cNvSpPr/>
          <p:nvPr userDrawn="1"/>
        </p:nvSpPr>
        <p:spPr>
          <a:xfrm>
            <a:off x="2" y="0"/>
            <a:ext cx="12191998" cy="6858000"/>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dirty="0">
              <a:solidFill>
                <a:schemeClr val="tx1">
                  <a:lumMod val="60000"/>
                  <a:lumOff val="40000"/>
                </a:schemeClr>
              </a:solidFill>
            </a:endParaRPr>
          </a:p>
        </p:txBody>
      </p:sp>
      <p:pic>
        <p:nvPicPr>
          <p:cNvPr id="7" name="Kuva 6">
            <a:extLst>
              <a:ext uri="{FF2B5EF4-FFF2-40B4-BE49-F238E27FC236}">
                <a16:creationId xmlns:a16="http://schemas.microsoft.com/office/drawing/2014/main" id="{074A7632-0B5B-4DF2-9411-9E0ADFA0617B}"/>
              </a:ext>
            </a:extLst>
          </p:cNvPr>
          <p:cNvPicPr>
            <a:picLocks noChangeAspect="1"/>
          </p:cNvPicPr>
          <p:nvPr userDrawn="1"/>
        </p:nvPicPr>
        <p:blipFill>
          <a:blip r:embed="rId2"/>
          <a:stretch>
            <a:fillRect/>
          </a:stretch>
        </p:blipFill>
        <p:spPr>
          <a:xfrm>
            <a:off x="3016714" y="1879326"/>
            <a:ext cx="2225901" cy="3114035"/>
          </a:xfrm>
          <a:prstGeom prst="rect">
            <a:avLst/>
          </a:prstGeom>
        </p:spPr>
      </p:pic>
      <p:sp>
        <p:nvSpPr>
          <p:cNvPr id="8" name="Tekstiruutu 7">
            <a:extLst>
              <a:ext uri="{FF2B5EF4-FFF2-40B4-BE49-F238E27FC236}">
                <a16:creationId xmlns:a16="http://schemas.microsoft.com/office/drawing/2014/main" id="{A93BB476-CD94-4029-8F95-5AE34712627B}"/>
              </a:ext>
            </a:extLst>
          </p:cNvPr>
          <p:cNvSpPr txBox="1"/>
          <p:nvPr userDrawn="1"/>
        </p:nvSpPr>
        <p:spPr>
          <a:xfrm>
            <a:off x="5794795" y="2509714"/>
            <a:ext cx="3758780" cy="2169825"/>
          </a:xfrm>
          <a:prstGeom prst="rect">
            <a:avLst/>
          </a:prstGeom>
          <a:noFill/>
        </p:spPr>
        <p:txBody>
          <a:bodyPr wrap="square" rtlCol="0" anchor="b" anchorCtr="0">
            <a:spAutoFit/>
          </a:bodyPr>
          <a:lstStyle/>
          <a:p>
            <a:pPr>
              <a:lnSpc>
                <a:spcPts val="5400"/>
              </a:lnSpc>
            </a:pPr>
            <a:r>
              <a:rPr lang="en-GB" sz="5600" b="1" noProof="0">
                <a:solidFill>
                  <a:schemeClr val="bg1"/>
                </a:solidFill>
              </a:rPr>
              <a:t>Human Potential Unlimited.</a:t>
            </a:r>
          </a:p>
        </p:txBody>
      </p:sp>
    </p:spTree>
    <p:extLst>
      <p:ext uri="{BB962C8B-B14F-4D97-AF65-F5344CB8AC3E}">
        <p14:creationId xmlns:p14="http://schemas.microsoft.com/office/powerpoint/2010/main" val="2787541960"/>
      </p:ext>
    </p:extLst>
  </p:cSld>
  <p:clrMapOvr>
    <a:masterClrMapping/>
  </p:clrMapOvr>
  <p:extLst>
    <p:ext uri="{DCECCB84-F9BA-43D5-87BE-67443E8EF086}">
      <p15:sldGuideLst xmlns:p15="http://schemas.microsoft.com/office/powerpoint/2012/main">
        <p15:guide id="1" orient="horz" pos="73">
          <p15:clr>
            <a:srgbClr val="FBAE40"/>
          </p15:clr>
        </p15:guide>
        <p15:guide id="2" pos="75">
          <p15:clr>
            <a:srgbClr val="FBAE40"/>
          </p15:clr>
        </p15:guide>
        <p15:guide id="3" pos="7605">
          <p15:clr>
            <a:srgbClr val="FBAE40"/>
          </p15:clr>
        </p15:guide>
        <p15:guide id="4" orient="horz" pos="42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11723"/>
            <a:ext cx="10515600" cy="645616"/>
          </a:xfrm>
          <a:prstGeom prst="rect">
            <a:avLst/>
          </a:prstGeom>
        </p:spPr>
        <p:txBody>
          <a:bodyPr/>
          <a:lstStyle/>
          <a:p>
            <a:r>
              <a:rPr lang="en-US" noProof="0"/>
              <a:t>Click to edit Master title style</a:t>
            </a:r>
            <a:endParaRPr lang="en-GB" noProof="0"/>
          </a:p>
        </p:txBody>
      </p:sp>
      <p:sp>
        <p:nvSpPr>
          <p:cNvPr id="3" name="Content Placeholder 2"/>
          <p:cNvSpPr>
            <a:spLocks noGrp="1"/>
          </p:cNvSpPr>
          <p:nvPr>
            <p:ph idx="1"/>
          </p:nvPr>
        </p:nvSpPr>
        <p:spPr>
          <a:xfrm>
            <a:off x="410400" y="1707297"/>
            <a:ext cx="10515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Footer Placeholder 10">
            <a:extLst>
              <a:ext uri="{FF2B5EF4-FFF2-40B4-BE49-F238E27FC236}">
                <a16:creationId xmlns:a16="http://schemas.microsoft.com/office/drawing/2014/main" id="{3405FCAB-7A18-034B-9743-CFD67A11D41C}"/>
              </a:ext>
            </a:extLst>
          </p:cNvPr>
          <p:cNvSpPr>
            <a:spLocks noGrp="1"/>
          </p:cNvSpPr>
          <p:nvPr>
            <p:ph type="ftr" sz="quarter" idx="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
        <p:nvSpPr>
          <p:cNvPr id="9" name="Date Placeholder 3">
            <a:extLst>
              <a:ext uri="{FF2B5EF4-FFF2-40B4-BE49-F238E27FC236}">
                <a16:creationId xmlns:a16="http://schemas.microsoft.com/office/drawing/2014/main" id="{9EC2DD84-1BF6-4E3C-BCC3-08913B1A4537}"/>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0" name="Slide Number Placeholder 5">
            <a:extLst>
              <a:ext uri="{FF2B5EF4-FFF2-40B4-BE49-F238E27FC236}">
                <a16:creationId xmlns:a16="http://schemas.microsoft.com/office/drawing/2014/main" id="{36B2755C-0223-4E55-9084-FF6941279518}"/>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Tree>
    <p:extLst>
      <p:ext uri="{BB962C8B-B14F-4D97-AF65-F5344CB8AC3E}">
        <p14:creationId xmlns:p14="http://schemas.microsoft.com/office/powerpoint/2010/main" val="138357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purple">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E511953-F32B-4B5F-9EC2-2431EB03FD9F}"/>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911723"/>
            <a:ext cx="10515600" cy="645616"/>
          </a:xfrm>
          <a:prstGeom prst="rect">
            <a:avLst/>
          </a:prstGeom>
        </p:spPr>
        <p:txBody>
          <a:bodyPr/>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idx="1"/>
          </p:nvPr>
        </p:nvSpPr>
        <p:spPr>
          <a:xfrm>
            <a:off x="410400" y="1707297"/>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Footer Placeholder 4">
            <a:extLst>
              <a:ext uri="{FF2B5EF4-FFF2-40B4-BE49-F238E27FC236}">
                <a16:creationId xmlns:a16="http://schemas.microsoft.com/office/drawing/2014/main" id="{4E01EC75-0511-4C59-AFDC-B169D9524780}"/>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0" name="Date Placeholder 3">
            <a:extLst>
              <a:ext uri="{FF2B5EF4-FFF2-40B4-BE49-F238E27FC236}">
                <a16:creationId xmlns:a16="http://schemas.microsoft.com/office/drawing/2014/main" id="{A4711C01-20AD-4C7D-A906-DDBC6C93E9A7}"/>
              </a:ext>
            </a:extLst>
          </p:cNvPr>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1" name="Slide Number Placeholder 5">
            <a:extLst>
              <a:ext uri="{FF2B5EF4-FFF2-40B4-BE49-F238E27FC236}">
                <a16:creationId xmlns:a16="http://schemas.microsoft.com/office/drawing/2014/main" id="{3D49CC18-975B-4218-9BEB-3D804548A460}"/>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2590921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08051"/>
            <a:ext cx="10655486" cy="649288"/>
          </a:xfrm>
          <a:prstGeom prst="rect">
            <a:avLst/>
          </a:prstGeom>
        </p:spPr>
        <p:txBody>
          <a:bodyPr anchor="t" anchorCtr="0"/>
          <a:lstStyle/>
          <a:p>
            <a:r>
              <a:rPr lang="en-US" noProof="0"/>
              <a:t>Click to edit Master title style</a:t>
            </a:r>
            <a:endParaRPr lang="en-GB" noProof="0"/>
          </a:p>
        </p:txBody>
      </p:sp>
      <p:sp>
        <p:nvSpPr>
          <p:cNvPr id="3" name="Content Placeholder 2"/>
          <p:cNvSpPr>
            <a:spLocks noGrp="1"/>
          </p:cNvSpPr>
          <p:nvPr>
            <p:ph sz="half" idx="1"/>
          </p:nvPr>
        </p:nvSpPr>
        <p:spPr>
          <a:xfrm>
            <a:off x="4104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248399" y="1825625"/>
            <a:ext cx="5387465"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1" name="Footer Placeholder 10">
            <a:extLst>
              <a:ext uri="{FF2B5EF4-FFF2-40B4-BE49-F238E27FC236}">
                <a16:creationId xmlns:a16="http://schemas.microsoft.com/office/drawing/2014/main" id="{E5ECB8C9-6F71-8745-9B9D-ED3B992FA1B0}"/>
              </a:ext>
            </a:extLst>
          </p:cNvPr>
          <p:cNvSpPr>
            <a:spLocks noGrp="1"/>
          </p:cNvSpPr>
          <p:nvPr>
            <p:ph type="ftr" sz="quarter" idx="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
        <p:nvSpPr>
          <p:cNvPr id="9" name="Date Placeholder 3">
            <a:extLst>
              <a:ext uri="{FF2B5EF4-FFF2-40B4-BE49-F238E27FC236}">
                <a16:creationId xmlns:a16="http://schemas.microsoft.com/office/drawing/2014/main" id="{7BCE51E9-C67C-4EF8-826E-F1A4EE041BC0}"/>
              </a:ext>
            </a:extLst>
          </p:cNvPr>
          <p:cNvSpPr>
            <a:spLocks noGrp="1"/>
          </p:cNvSpPr>
          <p:nvPr>
            <p:ph type="dt" sz="half" idx="10"/>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2" name="Slide Number Placeholder 5">
            <a:extLst>
              <a:ext uri="{FF2B5EF4-FFF2-40B4-BE49-F238E27FC236}">
                <a16:creationId xmlns:a16="http://schemas.microsoft.com/office/drawing/2014/main" id="{105DAC9A-9264-4E96-A741-2D8DA1F06451}"/>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Tree>
    <p:extLst>
      <p:ext uri="{BB962C8B-B14F-4D97-AF65-F5344CB8AC3E}">
        <p14:creationId xmlns:p14="http://schemas.microsoft.com/office/powerpoint/2010/main" val="1744993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351703-006A-624D-9F66-D3B3015E7B64}"/>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908051"/>
            <a:ext cx="10643348" cy="649288"/>
          </a:xfrm>
          <a:prstGeom prst="rect">
            <a:avLst/>
          </a:prstGeom>
        </p:spPr>
        <p:txBody>
          <a:bodyPr anchor="b" anchorCtr="0"/>
          <a:lstStyle>
            <a:lvl1pPr>
              <a:defRPr>
                <a:solidFill>
                  <a:schemeClr val="bg1"/>
                </a:solidFill>
              </a:defRPr>
            </a:lvl1pPr>
          </a:lstStyle>
          <a:p>
            <a:r>
              <a:rPr lang="en-US" noProof="0"/>
              <a:t>Click to edit Master title style</a:t>
            </a:r>
            <a:endParaRPr lang="en-GB" noProof="0"/>
          </a:p>
        </p:txBody>
      </p:sp>
      <p:sp>
        <p:nvSpPr>
          <p:cNvPr id="3" name="Content Placeholder 2"/>
          <p:cNvSpPr>
            <a:spLocks noGrp="1"/>
          </p:cNvSpPr>
          <p:nvPr>
            <p:ph sz="half" idx="1"/>
          </p:nvPr>
        </p:nvSpPr>
        <p:spPr>
          <a:xfrm>
            <a:off x="410400" y="1706400"/>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p:cNvSpPr>
            <a:spLocks noGrp="1"/>
          </p:cNvSpPr>
          <p:nvPr>
            <p:ph sz="half" idx="2"/>
          </p:nvPr>
        </p:nvSpPr>
        <p:spPr>
          <a:xfrm>
            <a:off x="6248400" y="1706400"/>
            <a:ext cx="5392738"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8398AE9-4026-46A2-BBA1-AAB0971832B5}"/>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5" name="Date Placeholder 3">
            <a:extLst>
              <a:ext uri="{FF2B5EF4-FFF2-40B4-BE49-F238E27FC236}">
                <a16:creationId xmlns:a16="http://schemas.microsoft.com/office/drawing/2014/main" id="{9AE78F3E-1AD5-409A-90E2-A126A9F8418C}"/>
              </a:ext>
            </a:extLst>
          </p:cNvPr>
          <p:cNvSpPr>
            <a:spLocks noGrp="1"/>
          </p:cNvSpPr>
          <p:nvPr>
            <p:ph type="dt" sz="half" idx="1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6" name="Slide Number Placeholder 5">
            <a:extLst>
              <a:ext uri="{FF2B5EF4-FFF2-40B4-BE49-F238E27FC236}">
                <a16:creationId xmlns:a16="http://schemas.microsoft.com/office/drawing/2014/main" id="{DEFCCDBD-D833-4FF5-A833-32B63E903242}"/>
              </a:ext>
            </a:extLst>
          </p:cNvPr>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317542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 white">
    <p:spTree>
      <p:nvGrpSpPr>
        <p:cNvPr id="1" name=""/>
        <p:cNvGrpSpPr/>
        <p:nvPr/>
      </p:nvGrpSpPr>
      <p:grpSpPr>
        <a:xfrm>
          <a:off x="0" y="0"/>
          <a:ext cx="0" cy="0"/>
          <a:chOff x="0" y="0"/>
          <a:chExt cx="0" cy="0"/>
        </a:xfrm>
      </p:grpSpPr>
      <p:sp>
        <p:nvSpPr>
          <p:cNvPr id="2" name="Title 1"/>
          <p:cNvSpPr>
            <a:spLocks noGrp="1"/>
          </p:cNvSpPr>
          <p:nvPr>
            <p:ph type="title"/>
          </p:nvPr>
        </p:nvSpPr>
        <p:spPr>
          <a:xfrm>
            <a:off x="410400" y="916517"/>
            <a:ext cx="10650635" cy="649288"/>
          </a:xfrm>
          <a:prstGeom prst="rect">
            <a:avLst/>
          </a:prstGeom>
        </p:spPr>
        <p:txBody>
          <a:bodyPr anchor="t" anchorCtr="0"/>
          <a:lstStyle/>
          <a:p>
            <a:r>
              <a:rPr lang="en-US" noProof="0"/>
              <a:t>Click to edit Master title style</a:t>
            </a:r>
            <a:endParaRPr lang="en-GB" noProof="0"/>
          </a:p>
        </p:txBody>
      </p:sp>
      <p:sp>
        <p:nvSpPr>
          <p:cNvPr id="3" name="Text Placeholder 2"/>
          <p:cNvSpPr>
            <a:spLocks noGrp="1"/>
          </p:cNvSpPr>
          <p:nvPr>
            <p:ph type="body" idx="1"/>
          </p:nvPr>
        </p:nvSpPr>
        <p:spPr>
          <a:xfrm>
            <a:off x="410400" y="1700214"/>
            <a:ext cx="5157787" cy="8048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10400" y="2647950"/>
            <a:ext cx="5157787" cy="3541713"/>
          </a:xfrm>
        </p:spPr>
        <p:txBody>
          <a:bodyPr/>
          <a:lstStyle>
            <a:lvl1pPr>
              <a:defRPr sz="2000"/>
            </a:lvl1pPr>
            <a:lvl2pPr>
              <a:defRPr sz="2000"/>
            </a:lvl2pPr>
            <a:lvl3pPr>
              <a:defRPr sz="2000"/>
            </a:lvl3pPr>
            <a:lvl4pPr>
              <a:defRPr sz="2000"/>
            </a:lvl4pPr>
            <a:lvl5pPr>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5881687" y="1700214"/>
            <a:ext cx="5183188" cy="8048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881687" y="2647950"/>
            <a:ext cx="5183188" cy="3541714"/>
          </a:xfrm>
        </p:spPr>
        <p:txBody>
          <a:bodyPr/>
          <a:lstStyle>
            <a:lvl1pPr>
              <a:defRPr sz="2000"/>
            </a:lvl1pPr>
            <a:lvl2pPr>
              <a:defRPr sz="2000"/>
            </a:lvl2pPr>
            <a:lvl3pPr>
              <a:defRPr sz="2000"/>
            </a:lvl3pPr>
            <a:lvl4pPr>
              <a:defRPr sz="2000"/>
            </a:lvl4pPr>
            <a:lvl5pPr>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Footer Placeholder 10">
            <a:extLst>
              <a:ext uri="{FF2B5EF4-FFF2-40B4-BE49-F238E27FC236}">
                <a16:creationId xmlns:a16="http://schemas.microsoft.com/office/drawing/2014/main" id="{20D11757-AD21-8C44-BA47-2C7CCF6BD25F}"/>
              </a:ext>
            </a:extLst>
          </p:cNvPr>
          <p:cNvSpPr>
            <a:spLocks noGrp="1"/>
          </p:cNvSpPr>
          <p:nvPr>
            <p:ph type="ftr" sz="quarter" idx="1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
        <p:nvSpPr>
          <p:cNvPr id="11" name="Date Placeholder 3">
            <a:extLst>
              <a:ext uri="{FF2B5EF4-FFF2-40B4-BE49-F238E27FC236}">
                <a16:creationId xmlns:a16="http://schemas.microsoft.com/office/drawing/2014/main" id="{8267BC55-B784-4D84-8769-21885DB5752F}"/>
              </a:ext>
            </a:extLst>
          </p:cNvPr>
          <p:cNvSpPr>
            <a:spLocks noGrp="1"/>
          </p:cNvSpPr>
          <p:nvPr>
            <p:ph type="dt" sz="half" idx="14"/>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14" name="Slide Number Placeholder 5">
            <a:extLst>
              <a:ext uri="{FF2B5EF4-FFF2-40B4-BE49-F238E27FC236}">
                <a16:creationId xmlns:a16="http://schemas.microsoft.com/office/drawing/2014/main" id="{01527A28-514A-4E4D-B9BB-80131B1DE746}"/>
              </a:ext>
            </a:extLst>
          </p:cNvPr>
          <p:cNvSpPr>
            <a:spLocks noGrp="1"/>
          </p:cNvSpPr>
          <p:nvPr>
            <p:ph type="sldNum" sz="quarter" idx="15"/>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Tree>
    <p:extLst>
      <p:ext uri="{BB962C8B-B14F-4D97-AF65-F5344CB8AC3E}">
        <p14:creationId xmlns:p14="http://schemas.microsoft.com/office/powerpoint/2010/main" val="3488492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 purple">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8D2C57-C1F3-4D95-825E-2E55BFB96759}"/>
              </a:ext>
              <a:ext uri="{C183D7F6-B498-43B3-948B-1728B52AA6E4}">
                <adec:decorative xmlns:adec="http://schemas.microsoft.com/office/drawing/2017/decorative" val="1"/>
              </a:ext>
            </a:extLst>
          </p:cNvPr>
          <p:cNvSpPr/>
          <p:nvPr userDrawn="1"/>
        </p:nvSpPr>
        <p:spPr>
          <a:xfrm>
            <a:off x="277978" y="640094"/>
            <a:ext cx="11914022" cy="6221578"/>
          </a:xfrm>
          <a:prstGeom prst="rect">
            <a:avLst/>
          </a:prstGeom>
          <a:solidFill>
            <a:srgbClr val="4E0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lumMod val="60000"/>
                  <a:lumOff val="40000"/>
                </a:schemeClr>
              </a:solidFill>
            </a:endParaRPr>
          </a:p>
        </p:txBody>
      </p:sp>
      <p:sp>
        <p:nvSpPr>
          <p:cNvPr id="2" name="Title 1"/>
          <p:cNvSpPr>
            <a:spLocks noGrp="1"/>
          </p:cNvSpPr>
          <p:nvPr>
            <p:ph type="title"/>
          </p:nvPr>
        </p:nvSpPr>
        <p:spPr>
          <a:xfrm>
            <a:off x="410400" y="916517"/>
            <a:ext cx="10642163" cy="649288"/>
          </a:xfrm>
          <a:prstGeom prst="rect">
            <a:avLst/>
          </a:prstGeom>
        </p:spPr>
        <p:txBody>
          <a:bodyPr anchor="t" anchorCtr="0">
            <a:noAutofit/>
          </a:bodyPr>
          <a:lstStyle>
            <a:lvl1pPr>
              <a:defRPr>
                <a:solidFill>
                  <a:schemeClr val="bg1"/>
                </a:solidFill>
              </a:defRPr>
            </a:lvl1pPr>
          </a:lstStyle>
          <a:p>
            <a:r>
              <a:rPr lang="en-US" noProof="0"/>
              <a:t>Click to edit Master title style</a:t>
            </a:r>
            <a:endParaRPr lang="en-GB" noProof="0"/>
          </a:p>
        </p:txBody>
      </p:sp>
      <p:sp>
        <p:nvSpPr>
          <p:cNvPr id="3" name="Text Placeholder 2"/>
          <p:cNvSpPr>
            <a:spLocks noGrp="1"/>
          </p:cNvSpPr>
          <p:nvPr>
            <p:ph type="body" idx="1"/>
          </p:nvPr>
        </p:nvSpPr>
        <p:spPr>
          <a:xfrm>
            <a:off x="410400" y="1700214"/>
            <a:ext cx="5157787" cy="804862"/>
          </a:xfrm>
        </p:spPr>
        <p:txBody>
          <a:bodyPr anchor="b">
            <a:no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10400" y="2647950"/>
            <a:ext cx="5157787" cy="3541713"/>
          </a:xfrm>
        </p:spPr>
        <p:txBody>
          <a:bodyPr>
            <a:no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5873216" y="1700214"/>
            <a:ext cx="5183188" cy="804862"/>
          </a:xfrm>
        </p:spPr>
        <p:txBody>
          <a:bodyPr anchor="b">
            <a:noAutofit/>
          </a:bodyP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873216" y="2647950"/>
            <a:ext cx="5183188" cy="3541714"/>
          </a:xfrm>
        </p:spPr>
        <p:txBody>
          <a:bodyPr>
            <a:no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Footer Placeholder 4">
            <a:extLst>
              <a:ext uri="{FF2B5EF4-FFF2-40B4-BE49-F238E27FC236}">
                <a16:creationId xmlns:a16="http://schemas.microsoft.com/office/drawing/2014/main" id="{ECA17208-6DE2-4F5B-B757-D5C3A17631EF}"/>
              </a:ext>
            </a:extLst>
          </p:cNvPr>
          <p:cNvSpPr>
            <a:spLocks noGrp="1"/>
          </p:cNvSpPr>
          <p:nvPr>
            <p:ph type="ftr" sz="quarter" idx="11"/>
          </p:nvPr>
        </p:nvSpPr>
        <p:spPr>
          <a:xfrm>
            <a:off x="410400" y="6489700"/>
            <a:ext cx="6779559" cy="251947"/>
          </a:xfrm>
          <a:prstGeom prst="rect">
            <a:avLst/>
          </a:prstGeom>
        </p:spPr>
        <p:txBody>
          <a:bodyPr/>
          <a:lstStyle>
            <a:lvl1pPr>
              <a:defRPr>
                <a:solidFill>
                  <a:schemeClr val="bg1"/>
                </a:solidFill>
              </a:defRPr>
            </a:lvl1pPr>
          </a:lstStyle>
          <a:p>
            <a:endParaRPr lang="en-GB" noProof="0"/>
          </a:p>
        </p:txBody>
      </p:sp>
      <p:sp>
        <p:nvSpPr>
          <p:cNvPr id="15" name="Date Placeholder 3">
            <a:extLst>
              <a:ext uri="{FF2B5EF4-FFF2-40B4-BE49-F238E27FC236}">
                <a16:creationId xmlns:a16="http://schemas.microsoft.com/office/drawing/2014/main" id="{283CFA40-FCD9-4A03-A580-D0EEA6494001}"/>
              </a:ext>
            </a:extLst>
          </p:cNvPr>
          <p:cNvSpPr>
            <a:spLocks noGrp="1"/>
          </p:cNvSpPr>
          <p:nvPr>
            <p:ph type="dt" sz="half" idx="12"/>
          </p:nvPr>
        </p:nvSpPr>
        <p:spPr>
          <a:xfrm>
            <a:off x="10855589" y="6489700"/>
            <a:ext cx="766827" cy="254172"/>
          </a:xfrm>
          <a:prstGeom prst="rect">
            <a:avLst/>
          </a:prstGeom>
        </p:spPr>
        <p:txBody>
          <a:bodyPr vert="horz" lIns="0" tIns="45720" rIns="0" bIns="45720" rtlCol="0" anchor="b" anchorCtr="0"/>
          <a:lstStyle>
            <a:lvl1pPr algn="r">
              <a:defRPr sz="1000">
                <a:solidFill>
                  <a:schemeClr val="bg1"/>
                </a:solidFill>
              </a:defRPr>
            </a:lvl1pPr>
          </a:lstStyle>
          <a:p>
            <a:fld id="{A90DC808-9B4F-47F6-816E-B4DD926C39FF}" type="datetime1">
              <a:rPr lang="en-GB" noProof="0" smtClean="0"/>
              <a:pPr/>
              <a:t>19/08/2024</a:t>
            </a:fld>
            <a:endParaRPr lang="en-GB" noProof="0"/>
          </a:p>
        </p:txBody>
      </p:sp>
      <p:sp>
        <p:nvSpPr>
          <p:cNvPr id="16" name="Slide Number Placeholder 5">
            <a:extLst>
              <a:ext uri="{FF2B5EF4-FFF2-40B4-BE49-F238E27FC236}">
                <a16:creationId xmlns:a16="http://schemas.microsoft.com/office/drawing/2014/main" id="{8AACA649-1609-4824-AF1D-CF39DED724D4}"/>
              </a:ext>
            </a:extLst>
          </p:cNvPr>
          <p:cNvSpPr>
            <a:spLocks noGrp="1"/>
          </p:cNvSpPr>
          <p:nvPr>
            <p:ph type="sldNum" sz="quarter" idx="13"/>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solidFill>
                  <a:schemeClr val="bg1"/>
                </a:solidFill>
              </a:rPr>
              <a:pPr/>
              <a:t>‹#›</a:t>
            </a:fld>
            <a:endParaRPr lang="en-GB" noProof="0">
              <a:solidFill>
                <a:schemeClr val="bg1"/>
              </a:solidFill>
            </a:endParaRPr>
          </a:p>
        </p:txBody>
      </p:sp>
    </p:spTree>
    <p:extLst>
      <p:ext uri="{BB962C8B-B14F-4D97-AF65-F5344CB8AC3E}">
        <p14:creationId xmlns:p14="http://schemas.microsoft.com/office/powerpoint/2010/main" val="423748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0400" y="1707297"/>
            <a:ext cx="10515600" cy="4351338"/>
          </a:xfrm>
          <a:prstGeom prst="rect">
            <a:avLst/>
          </a:prstGeom>
        </p:spPr>
        <p:txBody>
          <a:bodyPr vert="horz" lIns="91440" tIns="45720" rIns="91440" bIns="45720" rtlCol="0">
            <a:noAutofit/>
          </a:bodyPr>
          <a:lstStyle/>
          <a:p>
            <a:pPr lvl="0"/>
            <a:r>
              <a:rPr lang="en-GB" noProof="0"/>
              <a:t>Muokkaa tekstin perustyylejä napsauttamalla</a:t>
            </a:r>
          </a:p>
          <a:p>
            <a:pPr lvl="1"/>
            <a:r>
              <a:rPr lang="en-GB" noProof="0"/>
              <a:t>toinen taso</a:t>
            </a:r>
          </a:p>
          <a:p>
            <a:pPr lvl="2"/>
            <a:r>
              <a:rPr lang="en-GB" noProof="0"/>
              <a:t>kolmas taso</a:t>
            </a:r>
          </a:p>
          <a:p>
            <a:pPr lvl="3"/>
            <a:r>
              <a:rPr lang="en-GB" noProof="0"/>
              <a:t>neljäs taso</a:t>
            </a:r>
          </a:p>
          <a:p>
            <a:pPr lvl="4"/>
            <a:r>
              <a:rPr lang="en-GB" noProof="0"/>
              <a:t>viides taso</a:t>
            </a:r>
          </a:p>
        </p:txBody>
      </p:sp>
      <p:sp>
        <p:nvSpPr>
          <p:cNvPr id="4" name="Date Placeholder 3"/>
          <p:cNvSpPr>
            <a:spLocks noGrp="1"/>
          </p:cNvSpPr>
          <p:nvPr>
            <p:ph type="dt" sz="half" idx="2"/>
          </p:nvPr>
        </p:nvSpPr>
        <p:spPr>
          <a:xfrm>
            <a:off x="10855589" y="6489700"/>
            <a:ext cx="766827" cy="254172"/>
          </a:xfrm>
          <a:prstGeom prst="rect">
            <a:avLst/>
          </a:prstGeom>
        </p:spPr>
        <p:txBody>
          <a:bodyPr vert="horz" lIns="0" tIns="45720" rIns="0" bIns="45720" rtlCol="0" anchor="b" anchorCtr="0"/>
          <a:lstStyle>
            <a:lvl1pPr algn="r">
              <a:defRPr sz="1000">
                <a:solidFill>
                  <a:schemeClr val="bg1">
                    <a:lumMod val="65000"/>
                  </a:schemeClr>
                </a:solidFill>
              </a:defRPr>
            </a:lvl1pPr>
          </a:lstStyle>
          <a:p>
            <a:fld id="{A90DC808-9B4F-47F6-816E-B4DD926C39FF}" type="datetime1">
              <a:rPr lang="en-GB" noProof="0" smtClean="0"/>
              <a:pPr/>
              <a:t>19/08/2024</a:t>
            </a:fld>
            <a:endParaRPr lang="en-GB" noProof="0"/>
          </a:p>
        </p:txBody>
      </p:sp>
      <p:sp>
        <p:nvSpPr>
          <p:cNvPr id="6" name="Slide Number Placeholder 5"/>
          <p:cNvSpPr>
            <a:spLocks noGrp="1"/>
          </p:cNvSpPr>
          <p:nvPr>
            <p:ph type="sldNum" sz="quarter" idx="4"/>
          </p:nvPr>
        </p:nvSpPr>
        <p:spPr>
          <a:xfrm>
            <a:off x="11697005" y="6489700"/>
            <a:ext cx="375932" cy="254015"/>
          </a:xfrm>
          <a:prstGeom prst="rect">
            <a:avLst/>
          </a:prstGeom>
        </p:spPr>
        <p:txBody>
          <a:bodyPr vert="horz" lIns="0" tIns="45720" rIns="91440" bIns="45720" rtlCol="0" anchor="b" anchorCtr="0"/>
          <a:lstStyle>
            <a:lvl1pPr algn="l">
              <a:defRPr sz="1000">
                <a:solidFill>
                  <a:schemeClr val="bg1">
                    <a:lumMod val="65000"/>
                  </a:schemeClr>
                </a:solidFill>
              </a:defRPr>
            </a:lvl1pPr>
          </a:lstStyle>
          <a:p>
            <a:r>
              <a:rPr lang="en-GB" noProof="0"/>
              <a:t>|  </a:t>
            </a:r>
            <a:fld id="{CDC8994D-33BE-6F4B-918B-78B2D731EB1C}" type="slidenum">
              <a:rPr lang="en-GB" noProof="0" smtClean="0"/>
              <a:pPr/>
              <a:t>‹#›</a:t>
            </a:fld>
            <a:endParaRPr lang="en-GB" noProof="0"/>
          </a:p>
        </p:txBody>
      </p:sp>
      <p:sp>
        <p:nvSpPr>
          <p:cNvPr id="11" name="Footer Placeholder 10">
            <a:extLst>
              <a:ext uri="{FF2B5EF4-FFF2-40B4-BE49-F238E27FC236}">
                <a16:creationId xmlns:a16="http://schemas.microsoft.com/office/drawing/2014/main" id="{85E40AAE-D302-7647-9D31-6971CE88E753}"/>
              </a:ext>
            </a:extLst>
          </p:cNvPr>
          <p:cNvSpPr>
            <a:spLocks noGrp="1"/>
          </p:cNvSpPr>
          <p:nvPr>
            <p:ph type="ftr" sz="quarter" idx="3"/>
          </p:nvPr>
        </p:nvSpPr>
        <p:spPr>
          <a:xfrm>
            <a:off x="410400" y="6489700"/>
            <a:ext cx="6778800" cy="254015"/>
          </a:xfrm>
          <a:prstGeom prst="rect">
            <a:avLst/>
          </a:prstGeom>
        </p:spPr>
        <p:txBody>
          <a:bodyPr vert="horz" lIns="91440" tIns="45720" rIns="91440" bIns="45720" rtlCol="0" anchor="b" anchorCtr="0"/>
          <a:lstStyle>
            <a:lvl1pPr algn="l">
              <a:defRPr sz="1000">
                <a:solidFill>
                  <a:schemeClr val="bg1">
                    <a:lumMod val="65000"/>
                  </a:schemeClr>
                </a:solidFill>
              </a:defRPr>
            </a:lvl1pPr>
          </a:lstStyle>
          <a:p>
            <a:endParaRPr lang="en-GB" noProof="0"/>
          </a:p>
        </p:txBody>
      </p:sp>
      <p:sp>
        <p:nvSpPr>
          <p:cNvPr id="12" name="Title Placeholder 11">
            <a:extLst>
              <a:ext uri="{FF2B5EF4-FFF2-40B4-BE49-F238E27FC236}">
                <a16:creationId xmlns:a16="http://schemas.microsoft.com/office/drawing/2014/main" id="{03743BE5-29C0-A94B-962C-58F60464054B}"/>
              </a:ext>
            </a:extLst>
          </p:cNvPr>
          <p:cNvSpPr>
            <a:spLocks noGrp="1"/>
          </p:cNvSpPr>
          <p:nvPr>
            <p:ph type="title"/>
          </p:nvPr>
        </p:nvSpPr>
        <p:spPr>
          <a:xfrm>
            <a:off x="410400" y="911553"/>
            <a:ext cx="10521733" cy="645785"/>
          </a:xfrm>
          <a:prstGeom prst="rect">
            <a:avLst/>
          </a:prstGeom>
        </p:spPr>
        <p:txBody>
          <a:bodyPr vert="horz" lIns="91440" tIns="45720" rIns="91440" bIns="45720" rtlCol="0" anchor="t" anchorCtr="0">
            <a:noAutofit/>
          </a:bodyPr>
          <a:lstStyle/>
          <a:p>
            <a:r>
              <a:rPr lang="en-GB" noProof="0"/>
              <a:t>Muokkaa perustyyl. napsautt.</a:t>
            </a:r>
          </a:p>
        </p:txBody>
      </p:sp>
      <p:pic>
        <p:nvPicPr>
          <p:cNvPr id="7" name="Kuva 6" descr="Tampereen yliopisto, Tampere University.">
            <a:extLst>
              <a:ext uri="{FF2B5EF4-FFF2-40B4-BE49-F238E27FC236}">
                <a16:creationId xmlns:a16="http://schemas.microsoft.com/office/drawing/2014/main" id="{31037BC4-4ACB-421A-9A42-F6E241293F65}"/>
              </a:ext>
            </a:extLst>
          </p:cNvPr>
          <p:cNvPicPr>
            <a:picLocks noChangeAspect="1"/>
          </p:cNvPicPr>
          <p:nvPr userDrawn="1"/>
        </p:nvPicPr>
        <p:blipFill>
          <a:blip r:embed="rId36"/>
          <a:stretch>
            <a:fillRect/>
          </a:stretch>
        </p:blipFill>
        <p:spPr>
          <a:xfrm>
            <a:off x="127320" y="113912"/>
            <a:ext cx="1383980" cy="422384"/>
          </a:xfrm>
          <a:prstGeom prst="rect">
            <a:avLst/>
          </a:prstGeom>
        </p:spPr>
      </p:pic>
    </p:spTree>
    <p:extLst>
      <p:ext uri="{BB962C8B-B14F-4D97-AF65-F5344CB8AC3E}">
        <p14:creationId xmlns:p14="http://schemas.microsoft.com/office/powerpoint/2010/main" val="661027825"/>
      </p:ext>
    </p:extLst>
  </p:cSld>
  <p:clrMap bg1="lt1" tx1="dk1" bg2="lt2" tx2="dk2" accent1="accent1" accent2="accent2" accent3="accent3" accent4="accent4" accent5="accent5" accent6="accent6" hlink="hlink" folHlink="folHlink"/>
  <p:sldLayoutIdLst>
    <p:sldLayoutId id="2147483806" r:id="rId1"/>
    <p:sldLayoutId id="2147483769" r:id="rId2"/>
    <p:sldLayoutId id="2147483781" r:id="rId3"/>
    <p:sldLayoutId id="2147483770" r:id="rId4"/>
    <p:sldLayoutId id="2147483803" r:id="rId5"/>
    <p:sldLayoutId id="2147483772" r:id="rId6"/>
    <p:sldLayoutId id="2147483785" r:id="rId7"/>
    <p:sldLayoutId id="2147483773" r:id="rId8"/>
    <p:sldLayoutId id="2147483786" r:id="rId9"/>
    <p:sldLayoutId id="2147483774" r:id="rId10"/>
    <p:sldLayoutId id="2147483787" r:id="rId11"/>
    <p:sldLayoutId id="2147483775" r:id="rId12"/>
    <p:sldLayoutId id="2147483788" r:id="rId13"/>
    <p:sldLayoutId id="2147483798" r:id="rId14"/>
    <p:sldLayoutId id="2147483776" r:id="rId15"/>
    <p:sldLayoutId id="2147483789" r:id="rId16"/>
    <p:sldLayoutId id="2147483778" r:id="rId17"/>
    <p:sldLayoutId id="2147483795" r:id="rId18"/>
    <p:sldLayoutId id="2147483779" r:id="rId19"/>
    <p:sldLayoutId id="2147483796" r:id="rId20"/>
    <p:sldLayoutId id="2147483777" r:id="rId21"/>
    <p:sldLayoutId id="2147483790" r:id="rId22"/>
    <p:sldLayoutId id="2147483791" r:id="rId23"/>
    <p:sldLayoutId id="2147483780" r:id="rId24"/>
    <p:sldLayoutId id="2147483792" r:id="rId25"/>
    <p:sldLayoutId id="2147483782" r:id="rId26"/>
    <p:sldLayoutId id="2147483800" r:id="rId27"/>
    <p:sldLayoutId id="2147483804" r:id="rId28"/>
    <p:sldLayoutId id="2147483802" r:id="rId29"/>
    <p:sldLayoutId id="2147483805" r:id="rId30"/>
    <p:sldLayoutId id="2147483801" r:id="rId31"/>
    <p:sldLayoutId id="2147483783" r:id="rId32"/>
    <p:sldLayoutId id="2147483807" r:id="rId33"/>
    <p:sldLayoutId id="2147483808" r:id="rId34"/>
  </p:sldLayoutIdLst>
  <p:hf hdr="0"/>
  <p:txStyles>
    <p:titleStyle>
      <a:lvl1pPr algn="l" defTabSz="914400" rtl="0" eaLnBrk="1" latinLnBrk="0" hangingPunct="1">
        <a:lnSpc>
          <a:spcPct val="90000"/>
        </a:lnSpc>
        <a:spcBef>
          <a:spcPct val="0"/>
        </a:spcBef>
        <a:buNone/>
        <a:defRPr sz="4000" b="1" i="0" kern="1200">
          <a:solidFill>
            <a:srgbClr val="4E008E"/>
          </a:solidFill>
          <a:latin typeface="Arial" panose="020B0604020202020204" pitchFamily="34" charset="0"/>
          <a:ea typeface="+mj-ea"/>
          <a:cs typeface="Arial" panose="020B0604020202020204" pitchFamily="34" charset="0"/>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tabLst/>
        <a:defRPr sz="3200" kern="1200">
          <a:solidFill>
            <a:schemeClr val="tx1"/>
          </a:solidFill>
          <a:latin typeface="+mn-lt"/>
          <a:ea typeface="+mn-ea"/>
          <a:cs typeface="+mn-cs"/>
        </a:defRPr>
      </a:lvl1pPr>
      <a:lvl2pPr marL="488950" indent="-174625" algn="l" defTabSz="914400" rtl="0" eaLnBrk="1" latinLnBrk="0" hangingPunct="1">
        <a:lnSpc>
          <a:spcPct val="90000"/>
        </a:lnSpc>
        <a:spcBef>
          <a:spcPts val="500"/>
        </a:spcBef>
        <a:buFont typeface="Arial" panose="020B0604020202020204" pitchFamily="34" charset="0"/>
        <a:buChar char="•"/>
        <a:tabLst/>
        <a:defRPr sz="2800" kern="1200">
          <a:solidFill>
            <a:schemeClr val="tx1"/>
          </a:solidFill>
          <a:latin typeface="+mn-lt"/>
          <a:ea typeface="+mn-ea"/>
          <a:cs typeface="+mn-cs"/>
        </a:defRPr>
      </a:lvl2pPr>
      <a:lvl3pPr marL="804863" indent="-133350"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3pPr>
      <a:lvl4pPr marL="1155700" indent="-128588"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4pPr>
      <a:lvl5pPr marL="1470025" indent="-13335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3">
          <p15:clr>
            <a:srgbClr val="F26B43"/>
          </p15:clr>
        </p15:guide>
        <p15:guide id="2" pos="7605">
          <p15:clr>
            <a:srgbClr val="F26B43"/>
          </p15:clr>
        </p15:guide>
        <p15:guide id="3" pos="75">
          <p15:clr>
            <a:srgbClr val="F26B43"/>
          </p15:clr>
        </p15:guide>
        <p15:guide id="4" orient="horz" pos="4247">
          <p15:clr>
            <a:srgbClr val="F26B43"/>
          </p15:clr>
        </p15:guide>
        <p15:guide id="5" pos="325">
          <p15:clr>
            <a:srgbClr val="F26B43"/>
          </p15:clr>
        </p15:guide>
        <p15:guide id="6" orient="horz" pos="4088">
          <p15:clr>
            <a:srgbClr val="F26B43"/>
          </p15:clr>
        </p15:guide>
        <p15:guide id="7" pos="6970">
          <p15:clr>
            <a:srgbClr val="F26B43"/>
          </p15:clr>
        </p15:guide>
        <p15:guide id="8" orient="horz" pos="346">
          <p15:clr>
            <a:srgbClr val="F26B43"/>
          </p15:clr>
        </p15:guide>
        <p15:guide id="9" orient="horz" pos="981">
          <p15:clr>
            <a:srgbClr val="F26B43"/>
          </p15:clr>
        </p15:guide>
        <p15:guide id="10" orient="horz" pos="572">
          <p15:clr>
            <a:srgbClr val="F26B43"/>
          </p15:clr>
        </p15:guide>
        <p15:guide id="11" orient="horz" pos="1071">
          <p15:clr>
            <a:srgbClr val="F26B43"/>
          </p15:clr>
        </p15:guide>
        <p15:guide id="12" pos="73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Monaural" TargetMode="External"/><Relationship Id="rId2" Type="http://schemas.openxmlformats.org/officeDocument/2006/relationships/hyperlink" Target="https://en.wikipedia.org/wiki/44.1_kHz" TargetMode="External"/><Relationship Id="rId1" Type="http://schemas.openxmlformats.org/officeDocument/2006/relationships/slideLayout" Target="../slideLayouts/slideLayout4.xml"/><Relationship Id="rId6" Type="http://schemas.openxmlformats.org/officeDocument/2006/relationships/hyperlink" Target="https://en.wikipedia.org/wiki/Surround_sound" TargetMode="External"/><Relationship Id="rId5" Type="http://schemas.openxmlformats.org/officeDocument/2006/relationships/hyperlink" Target="https://en.wikipedia.org/wiki/Quadraphonic" TargetMode="External"/><Relationship Id="rId4" Type="http://schemas.openxmlformats.org/officeDocument/2006/relationships/hyperlink" Target="https://en.wikipedia.org/wiki/Stereophonic"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s://news.cornell.edu/stories/2019/09/professors-perceptron-paved-way-ai-60-years-too-so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the-mostly-complete-chart-of-neural-networks-explained-3fb6f2367464"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mdpi.com/2078-2489/11/5/275"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aconda.com/download/"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93E687B-CE38-4F7B-A03E-31DF91483453}"/>
              </a:ext>
            </a:extLst>
          </p:cNvPr>
          <p:cNvSpPr>
            <a:spLocks noGrp="1"/>
          </p:cNvSpPr>
          <p:nvPr>
            <p:ph type="ctrTitle"/>
          </p:nvPr>
        </p:nvSpPr>
        <p:spPr>
          <a:xfrm>
            <a:off x="550863" y="1498791"/>
            <a:ext cx="11090275" cy="923237"/>
          </a:xfrm>
        </p:spPr>
        <p:txBody>
          <a:bodyPr/>
          <a:lstStyle/>
          <a:p>
            <a:r>
              <a:rPr lang="en-GB" dirty="0"/>
              <a:t>Data.ML.450</a:t>
            </a:r>
          </a:p>
        </p:txBody>
      </p:sp>
      <p:sp>
        <p:nvSpPr>
          <p:cNvPr id="3" name="Alaotsikko 2">
            <a:extLst>
              <a:ext uri="{FF2B5EF4-FFF2-40B4-BE49-F238E27FC236}">
                <a16:creationId xmlns:a16="http://schemas.microsoft.com/office/drawing/2014/main" id="{2F3EC8ED-D706-4295-9930-744A779B7186}"/>
              </a:ext>
            </a:extLst>
          </p:cNvPr>
          <p:cNvSpPr>
            <a:spLocks noGrp="1"/>
          </p:cNvSpPr>
          <p:nvPr>
            <p:ph type="subTitle" idx="1"/>
          </p:nvPr>
        </p:nvSpPr>
        <p:spPr>
          <a:xfrm>
            <a:off x="681342" y="2921956"/>
            <a:ext cx="11083550" cy="1966303"/>
          </a:xfrm>
        </p:spPr>
        <p:txBody>
          <a:bodyPr/>
          <a:lstStyle/>
          <a:p>
            <a:r>
              <a:rPr lang="en-GB" dirty="0"/>
              <a:t>Time Series Analysis using Machine Learning</a:t>
            </a:r>
          </a:p>
          <a:p>
            <a:r>
              <a:rPr lang="en-GB" dirty="0"/>
              <a:t>1. Introduction</a:t>
            </a:r>
          </a:p>
          <a:p>
            <a:r>
              <a:rPr lang="en-GB" dirty="0"/>
              <a:t>Jari Turunen, TUNI</a:t>
            </a:r>
          </a:p>
        </p:txBody>
      </p:sp>
      <p:sp>
        <p:nvSpPr>
          <p:cNvPr id="4" name="Alatunnisteen paikkamerkki 3">
            <a:extLst>
              <a:ext uri="{FF2B5EF4-FFF2-40B4-BE49-F238E27FC236}">
                <a16:creationId xmlns:a16="http://schemas.microsoft.com/office/drawing/2014/main" id="{FAD6E05A-8A4F-4ABD-9D5C-C513228D38EE}"/>
              </a:ext>
            </a:extLst>
          </p:cNvPr>
          <p:cNvSpPr>
            <a:spLocks noGrp="1"/>
          </p:cNvSpPr>
          <p:nvPr>
            <p:ph type="ftr" sz="quarter" idx="11"/>
          </p:nvPr>
        </p:nvSpPr>
        <p:spPr/>
        <p:txBody>
          <a:bodyPr/>
          <a:lstStyle/>
          <a:p>
            <a:endParaRPr lang="en-GB" noProof="0"/>
          </a:p>
        </p:txBody>
      </p:sp>
      <p:sp>
        <p:nvSpPr>
          <p:cNvPr id="5" name="Päivämäärän paikkamerkki 4">
            <a:extLst>
              <a:ext uri="{FF2B5EF4-FFF2-40B4-BE49-F238E27FC236}">
                <a16:creationId xmlns:a16="http://schemas.microsoft.com/office/drawing/2014/main" id="{C95F05C4-E1AA-45D0-8166-0EA2AD485CF2}"/>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Dian numeron paikkamerkki 5">
            <a:extLst>
              <a:ext uri="{FF2B5EF4-FFF2-40B4-BE49-F238E27FC236}">
                <a16:creationId xmlns:a16="http://schemas.microsoft.com/office/drawing/2014/main" id="{B259F10A-1E3D-4372-BA9A-FDE72440612B}"/>
              </a:ext>
            </a:extLst>
          </p:cNvPr>
          <p:cNvSpPr>
            <a:spLocks noGrp="1"/>
          </p:cNvSpPr>
          <p:nvPr>
            <p:ph type="sldNum" sz="quarter" idx="4"/>
          </p:nvPr>
        </p:nvSpPr>
        <p:spPr/>
        <p:txBody>
          <a:bodyPr/>
          <a:lstStyle/>
          <a:p>
            <a:r>
              <a:rPr lang="en-GB" noProof="0"/>
              <a:t>|  </a:t>
            </a:r>
            <a:fld id="{CDC8994D-33BE-6F4B-918B-78B2D731EB1C}" type="slidenum">
              <a:rPr lang="en-GB" noProof="0" smtClean="0">
                <a:solidFill>
                  <a:schemeClr val="bg1"/>
                </a:solidFill>
              </a:rPr>
              <a:pPr/>
              <a:t>1</a:t>
            </a:fld>
            <a:endParaRPr lang="en-GB" noProof="0">
              <a:solidFill>
                <a:schemeClr val="bg1"/>
              </a:solidFill>
            </a:endParaRPr>
          </a:p>
        </p:txBody>
      </p:sp>
    </p:spTree>
    <p:extLst>
      <p:ext uri="{BB962C8B-B14F-4D97-AF65-F5344CB8AC3E}">
        <p14:creationId xmlns:p14="http://schemas.microsoft.com/office/powerpoint/2010/main" val="368832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531" y="517607"/>
            <a:ext cx="8229600" cy="661240"/>
          </a:xfrm>
        </p:spPr>
        <p:txBody>
          <a:bodyPr/>
          <a:lstStyle/>
          <a:p>
            <a:r>
              <a:rPr lang="fi-FI" dirty="0" err="1"/>
              <a:t>What</a:t>
            </a:r>
            <a:r>
              <a:rPr lang="fi-FI" dirty="0"/>
              <a:t> </a:t>
            </a:r>
            <a:r>
              <a:rPr lang="fi-FI" dirty="0" err="1"/>
              <a:t>time</a:t>
            </a:r>
            <a:r>
              <a:rPr lang="fi-FI" dirty="0"/>
              <a:t> </a:t>
            </a:r>
            <a:r>
              <a:rPr lang="fi-FI" dirty="0" err="1"/>
              <a:t>series</a:t>
            </a:r>
            <a:r>
              <a:rPr lang="fi-FI" dirty="0"/>
              <a:t> </a:t>
            </a:r>
            <a:r>
              <a:rPr lang="fi-FI" dirty="0" err="1"/>
              <a:t>are</a:t>
            </a:r>
            <a:r>
              <a:rPr lang="fi-FI" dirty="0"/>
              <a:t>?</a:t>
            </a:r>
          </a:p>
        </p:txBody>
      </p:sp>
      <p:sp>
        <p:nvSpPr>
          <p:cNvPr id="3" name="Content Placeholder 2"/>
          <p:cNvSpPr>
            <a:spLocks noGrp="1"/>
          </p:cNvSpPr>
          <p:nvPr>
            <p:ph idx="1"/>
          </p:nvPr>
        </p:nvSpPr>
        <p:spPr>
          <a:xfrm>
            <a:off x="675366" y="1212018"/>
            <a:ext cx="9796629" cy="5215818"/>
          </a:xfrm>
        </p:spPr>
        <p:txBody>
          <a:bodyPr>
            <a:normAutofit fontScale="92500" lnSpcReduction="10000"/>
          </a:bodyPr>
          <a:lstStyle/>
          <a:p>
            <a:r>
              <a:rPr lang="en-US" sz="2600" dirty="0"/>
              <a:t>Time series are measurements, which are related to time and measurements are repeated either regularly or irregularly</a:t>
            </a:r>
          </a:p>
          <a:p>
            <a:pPr lvl="1"/>
            <a:endParaRPr lang="en-US" sz="2400" dirty="0"/>
          </a:p>
          <a:p>
            <a:pPr lvl="1"/>
            <a:r>
              <a:rPr lang="en-US" sz="2400" dirty="0"/>
              <a:t>Current weather data &amp; sensors: temperature, air pressure, wind, humidity, etc.</a:t>
            </a:r>
          </a:p>
          <a:p>
            <a:pPr lvl="1"/>
            <a:endParaRPr lang="en-US" sz="2400" dirty="0"/>
          </a:p>
          <a:p>
            <a:pPr lvl="1"/>
            <a:r>
              <a:rPr lang="en-US" sz="2400" dirty="0"/>
              <a:t>Radio(tele)metric measurements: pulsars and other astronomical measurements, lidar, radar, ground penetrating radar etc.</a:t>
            </a:r>
          </a:p>
          <a:p>
            <a:pPr lvl="1"/>
            <a:endParaRPr lang="en-US" sz="2400" dirty="0"/>
          </a:p>
          <a:p>
            <a:pPr lvl="1"/>
            <a:r>
              <a:rPr lang="en-US" sz="2400" dirty="0"/>
              <a:t>Voice recordings, sound monitoring, EEG, ECG, EMG etc.</a:t>
            </a:r>
          </a:p>
          <a:p>
            <a:pPr lvl="1"/>
            <a:endParaRPr lang="en-US" sz="2400" dirty="0"/>
          </a:p>
          <a:p>
            <a:pPr lvl="1"/>
            <a:r>
              <a:rPr lang="en-US" sz="2400" dirty="0"/>
              <a:t>Business: trade, stock market evolution, long term evaluation of company/companies by the numbers</a:t>
            </a:r>
          </a:p>
          <a:p>
            <a:pPr lvl="1"/>
            <a:endParaRPr lang="en-US" sz="2400" dirty="0"/>
          </a:p>
          <a:p>
            <a:pPr lvl="1"/>
            <a:r>
              <a:rPr lang="en-US" sz="2400" dirty="0"/>
              <a:t>Satellite photos, for example, on a weekly basis monitoring the drug crops, land use, enemy action etc.</a:t>
            </a:r>
          </a:p>
          <a:p>
            <a:pPr marL="314325" lvl="1" indent="0">
              <a:buNone/>
            </a:pPr>
            <a:endParaRPr lang="en-US" sz="24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10</a:t>
            </a:fld>
            <a:endParaRPr lang="fi-FI" dirty="0"/>
          </a:p>
        </p:txBody>
      </p:sp>
    </p:spTree>
    <p:extLst>
      <p:ext uri="{BB962C8B-B14F-4D97-AF65-F5344CB8AC3E}">
        <p14:creationId xmlns:p14="http://schemas.microsoft.com/office/powerpoint/2010/main" val="177983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4488293-7DF0-4C09-925F-D7EA8FDE4A31}"/>
              </a:ext>
            </a:extLst>
          </p:cNvPr>
          <p:cNvSpPr>
            <a:spLocks noGrp="1"/>
          </p:cNvSpPr>
          <p:nvPr>
            <p:ph type="title"/>
          </p:nvPr>
        </p:nvSpPr>
        <p:spPr/>
        <p:txBody>
          <a:bodyPr/>
          <a:lstStyle/>
          <a:p>
            <a:r>
              <a:rPr lang="fi-FI" dirty="0"/>
              <a:t>Time </a:t>
            </a:r>
            <a:r>
              <a:rPr lang="fi-FI" dirty="0" err="1"/>
              <a:t>series</a:t>
            </a:r>
            <a:endParaRPr lang="fi-FI" dirty="0"/>
          </a:p>
        </p:txBody>
      </p:sp>
      <p:graphicFrame>
        <p:nvGraphicFramePr>
          <p:cNvPr id="6" name="Taulukko 6">
            <a:extLst>
              <a:ext uri="{FF2B5EF4-FFF2-40B4-BE49-F238E27FC236}">
                <a16:creationId xmlns:a16="http://schemas.microsoft.com/office/drawing/2014/main" id="{3376EB4E-DB72-492A-811F-6AE443D34B77}"/>
              </a:ext>
            </a:extLst>
          </p:cNvPr>
          <p:cNvGraphicFramePr>
            <a:graphicFrameLocks noGrp="1"/>
          </p:cNvGraphicFramePr>
          <p:nvPr>
            <p:ph idx="1"/>
          </p:nvPr>
        </p:nvGraphicFramePr>
        <p:xfrm>
          <a:off x="6998208" y="182563"/>
          <a:ext cx="4370832" cy="2494280"/>
        </p:xfrm>
        <a:graphic>
          <a:graphicData uri="http://schemas.openxmlformats.org/drawingml/2006/table">
            <a:tbl>
              <a:tblPr firstRow="1" bandRow="1">
                <a:tableStyleId>{5C22544A-7EE6-4342-B048-85BDC9FD1C3A}</a:tableStyleId>
              </a:tblPr>
              <a:tblGrid>
                <a:gridCol w="2185416">
                  <a:extLst>
                    <a:ext uri="{9D8B030D-6E8A-4147-A177-3AD203B41FA5}">
                      <a16:colId xmlns:a16="http://schemas.microsoft.com/office/drawing/2014/main" val="4120736477"/>
                    </a:ext>
                  </a:extLst>
                </a:gridCol>
                <a:gridCol w="2185416">
                  <a:extLst>
                    <a:ext uri="{9D8B030D-6E8A-4147-A177-3AD203B41FA5}">
                      <a16:colId xmlns:a16="http://schemas.microsoft.com/office/drawing/2014/main" val="1617036285"/>
                    </a:ext>
                  </a:extLst>
                </a:gridCol>
              </a:tblGrid>
              <a:tr h="370840">
                <a:tc>
                  <a:txBody>
                    <a:bodyPr/>
                    <a:lstStyle/>
                    <a:p>
                      <a:r>
                        <a:rPr lang="fi-FI" dirty="0"/>
                        <a:t>Time (s)</a:t>
                      </a:r>
                    </a:p>
                  </a:txBody>
                  <a:tcPr/>
                </a:tc>
                <a:tc>
                  <a:txBody>
                    <a:bodyPr/>
                    <a:lstStyle/>
                    <a:p>
                      <a:r>
                        <a:rPr lang="fi-FI" dirty="0" err="1"/>
                        <a:t>Water</a:t>
                      </a:r>
                      <a:r>
                        <a:rPr lang="fi-FI" dirty="0"/>
                        <a:t> </a:t>
                      </a:r>
                      <a:r>
                        <a:rPr lang="fi-FI" dirty="0" err="1"/>
                        <a:t>consumption</a:t>
                      </a:r>
                      <a:r>
                        <a:rPr lang="fi-FI" dirty="0"/>
                        <a:t> (l/s)</a:t>
                      </a:r>
                    </a:p>
                  </a:txBody>
                  <a:tcPr/>
                </a:tc>
                <a:extLst>
                  <a:ext uri="{0D108BD9-81ED-4DB2-BD59-A6C34878D82A}">
                    <a16:rowId xmlns:a16="http://schemas.microsoft.com/office/drawing/2014/main" val="4226069764"/>
                  </a:ext>
                </a:extLst>
              </a:tr>
              <a:tr h="370840">
                <a:tc>
                  <a:txBody>
                    <a:bodyPr/>
                    <a:lstStyle/>
                    <a:p>
                      <a:r>
                        <a:rPr lang="fi-FI" dirty="0"/>
                        <a:t>8100</a:t>
                      </a:r>
                    </a:p>
                  </a:txBody>
                  <a:tcPr/>
                </a:tc>
                <a:tc>
                  <a:txBody>
                    <a:bodyPr/>
                    <a:lstStyle/>
                    <a:p>
                      <a:r>
                        <a:rPr lang="fi-FI" dirty="0"/>
                        <a:t>3</a:t>
                      </a:r>
                    </a:p>
                  </a:txBody>
                  <a:tcPr/>
                </a:tc>
                <a:extLst>
                  <a:ext uri="{0D108BD9-81ED-4DB2-BD59-A6C34878D82A}">
                    <a16:rowId xmlns:a16="http://schemas.microsoft.com/office/drawing/2014/main" val="4261210730"/>
                  </a:ext>
                </a:extLst>
              </a:tr>
              <a:tr h="370840">
                <a:tc>
                  <a:txBody>
                    <a:bodyPr/>
                    <a:lstStyle/>
                    <a:p>
                      <a:r>
                        <a:rPr lang="fi-FI" dirty="0"/>
                        <a:t>11700</a:t>
                      </a:r>
                    </a:p>
                  </a:txBody>
                  <a:tcPr/>
                </a:tc>
                <a:tc>
                  <a:txBody>
                    <a:bodyPr/>
                    <a:lstStyle/>
                    <a:p>
                      <a:r>
                        <a:rPr lang="fi-FI" dirty="0"/>
                        <a:t>1</a:t>
                      </a:r>
                    </a:p>
                  </a:txBody>
                  <a:tcPr/>
                </a:tc>
                <a:extLst>
                  <a:ext uri="{0D108BD9-81ED-4DB2-BD59-A6C34878D82A}">
                    <a16:rowId xmlns:a16="http://schemas.microsoft.com/office/drawing/2014/main" val="4131359160"/>
                  </a:ext>
                </a:extLst>
              </a:tr>
              <a:tr h="370840">
                <a:tc>
                  <a:txBody>
                    <a:bodyPr/>
                    <a:lstStyle/>
                    <a:p>
                      <a:r>
                        <a:rPr lang="fi-FI" dirty="0"/>
                        <a:t>12600</a:t>
                      </a:r>
                    </a:p>
                  </a:txBody>
                  <a:tcPr/>
                </a:tc>
                <a:tc>
                  <a:txBody>
                    <a:bodyPr/>
                    <a:lstStyle/>
                    <a:p>
                      <a:r>
                        <a:rPr lang="fi-FI" dirty="0"/>
                        <a:t>1.5</a:t>
                      </a:r>
                    </a:p>
                  </a:txBody>
                  <a:tcPr/>
                </a:tc>
                <a:extLst>
                  <a:ext uri="{0D108BD9-81ED-4DB2-BD59-A6C34878D82A}">
                    <a16:rowId xmlns:a16="http://schemas.microsoft.com/office/drawing/2014/main" val="1462022324"/>
                  </a:ext>
                </a:extLst>
              </a:tr>
              <a:tr h="370840">
                <a:tc>
                  <a:txBody>
                    <a:bodyPr/>
                    <a:lstStyle/>
                    <a:p>
                      <a:r>
                        <a:rPr lang="fi-FI" dirty="0"/>
                        <a:t>13500</a:t>
                      </a:r>
                    </a:p>
                  </a:txBody>
                  <a:tcPr/>
                </a:tc>
                <a:tc>
                  <a:txBody>
                    <a:bodyPr/>
                    <a:lstStyle/>
                    <a:p>
                      <a:r>
                        <a:rPr lang="fi-FI" dirty="0"/>
                        <a:t>4</a:t>
                      </a:r>
                    </a:p>
                  </a:txBody>
                  <a:tcPr/>
                </a:tc>
                <a:extLst>
                  <a:ext uri="{0D108BD9-81ED-4DB2-BD59-A6C34878D82A}">
                    <a16:rowId xmlns:a16="http://schemas.microsoft.com/office/drawing/2014/main" val="4209522283"/>
                  </a:ext>
                </a:extLst>
              </a:tr>
              <a:tr h="370840">
                <a:tc>
                  <a:txBody>
                    <a:bodyPr/>
                    <a:lstStyle/>
                    <a:p>
                      <a:r>
                        <a:rPr lang="fi-FI" dirty="0"/>
                        <a:t>14400</a:t>
                      </a:r>
                    </a:p>
                  </a:txBody>
                  <a:tcPr/>
                </a:tc>
                <a:tc>
                  <a:txBody>
                    <a:bodyPr/>
                    <a:lstStyle/>
                    <a:p>
                      <a:r>
                        <a:rPr lang="fi-FI" dirty="0"/>
                        <a:t>2.1</a:t>
                      </a:r>
                    </a:p>
                  </a:txBody>
                  <a:tcPr/>
                </a:tc>
                <a:extLst>
                  <a:ext uri="{0D108BD9-81ED-4DB2-BD59-A6C34878D82A}">
                    <a16:rowId xmlns:a16="http://schemas.microsoft.com/office/drawing/2014/main" val="3550045897"/>
                  </a:ext>
                </a:extLst>
              </a:tr>
            </a:tbl>
          </a:graphicData>
        </a:graphic>
      </p:graphicFrame>
      <p:sp>
        <p:nvSpPr>
          <p:cNvPr id="4" name="Dian numeron paikkamerkki 3">
            <a:extLst>
              <a:ext uri="{FF2B5EF4-FFF2-40B4-BE49-F238E27FC236}">
                <a16:creationId xmlns:a16="http://schemas.microsoft.com/office/drawing/2014/main" id="{9DDD55E4-CED0-42E0-BEC3-E3A442F8B41C}"/>
              </a:ext>
            </a:extLst>
          </p:cNvPr>
          <p:cNvSpPr>
            <a:spLocks noGrp="1"/>
          </p:cNvSpPr>
          <p:nvPr>
            <p:ph type="sldNum" sz="quarter" idx="4"/>
          </p:nvPr>
        </p:nvSpPr>
        <p:spPr/>
        <p:txBody>
          <a:bodyPr/>
          <a:lstStyle/>
          <a:p>
            <a:r>
              <a:rPr lang="fi-FI"/>
              <a:t>|  </a:t>
            </a:r>
            <a:fld id="{CDC8994D-33BE-6F4B-918B-78B2D731EB1C}" type="slidenum">
              <a:rPr lang="fi-FI" smtClean="0"/>
              <a:pPr/>
              <a:t>11</a:t>
            </a:fld>
            <a:endParaRPr lang="fi-FI" dirty="0"/>
          </a:p>
        </p:txBody>
      </p:sp>
      <p:pic>
        <p:nvPicPr>
          <p:cNvPr id="5" name="Kuva 4">
            <a:extLst>
              <a:ext uri="{FF2B5EF4-FFF2-40B4-BE49-F238E27FC236}">
                <a16:creationId xmlns:a16="http://schemas.microsoft.com/office/drawing/2014/main" id="{88AB0FDD-DB7E-4B4C-9F91-120AE521F8FA}"/>
              </a:ext>
            </a:extLst>
          </p:cNvPr>
          <p:cNvPicPr>
            <a:picLocks noChangeAspect="1"/>
          </p:cNvPicPr>
          <p:nvPr/>
        </p:nvPicPr>
        <p:blipFill>
          <a:blip r:embed="rId2"/>
          <a:stretch>
            <a:fillRect/>
          </a:stretch>
        </p:blipFill>
        <p:spPr>
          <a:xfrm>
            <a:off x="554648" y="1833600"/>
            <a:ext cx="5876720" cy="4410000"/>
          </a:xfrm>
          <a:prstGeom prst="rect">
            <a:avLst/>
          </a:prstGeom>
        </p:spPr>
      </p:pic>
      <p:sp>
        <p:nvSpPr>
          <p:cNvPr id="8" name="Tekstiruutu 7">
            <a:extLst>
              <a:ext uri="{FF2B5EF4-FFF2-40B4-BE49-F238E27FC236}">
                <a16:creationId xmlns:a16="http://schemas.microsoft.com/office/drawing/2014/main" id="{49E2561E-C596-45F3-8AEF-B42602384ACA}"/>
              </a:ext>
            </a:extLst>
          </p:cNvPr>
          <p:cNvSpPr txBox="1"/>
          <p:nvPr/>
        </p:nvSpPr>
        <p:spPr>
          <a:xfrm>
            <a:off x="7077456" y="3383280"/>
            <a:ext cx="4619549" cy="1477328"/>
          </a:xfrm>
          <a:prstGeom prst="rect">
            <a:avLst/>
          </a:prstGeom>
          <a:noFill/>
        </p:spPr>
        <p:txBody>
          <a:bodyPr wrap="square" rtlCol="0">
            <a:spAutoFit/>
          </a:bodyPr>
          <a:lstStyle/>
          <a:p>
            <a:r>
              <a:rPr lang="fi-FI" dirty="0"/>
              <a:t>Time </a:t>
            </a:r>
            <a:r>
              <a:rPr lang="fi-FI" dirty="0" err="1"/>
              <a:t>series</a:t>
            </a:r>
            <a:r>
              <a:rPr lang="fi-FI" dirty="0"/>
              <a:t> </a:t>
            </a:r>
            <a:r>
              <a:rPr lang="fi-FI" dirty="0" err="1"/>
              <a:t>can</a:t>
            </a:r>
            <a:r>
              <a:rPr lang="fi-FI" dirty="0"/>
              <a:t> </a:t>
            </a:r>
            <a:r>
              <a:rPr lang="fi-FI" dirty="0" err="1"/>
              <a:t>also</a:t>
            </a:r>
            <a:r>
              <a:rPr lang="fi-FI" dirty="0"/>
              <a:t> </a:t>
            </a:r>
            <a:r>
              <a:rPr lang="fi-FI" dirty="0" err="1"/>
              <a:t>be</a:t>
            </a:r>
            <a:r>
              <a:rPr lang="fi-FI" dirty="0"/>
              <a:t> </a:t>
            </a:r>
            <a:r>
              <a:rPr lang="fi-FI" dirty="0" err="1"/>
              <a:t>asynchronous</a:t>
            </a:r>
            <a:r>
              <a:rPr lang="fi-FI" dirty="0"/>
              <a:t>. </a:t>
            </a:r>
            <a:r>
              <a:rPr lang="fi-FI" dirty="0" err="1"/>
              <a:t>Continuous</a:t>
            </a:r>
            <a:r>
              <a:rPr lang="fi-FI" dirty="0"/>
              <a:t> (</a:t>
            </a:r>
            <a:r>
              <a:rPr lang="fi-FI" dirty="0" err="1"/>
              <a:t>discrete</a:t>
            </a:r>
            <a:r>
              <a:rPr lang="fi-FI" dirty="0"/>
              <a:t>) </a:t>
            </a:r>
            <a:r>
              <a:rPr lang="fi-FI" dirty="0" err="1"/>
              <a:t>time</a:t>
            </a:r>
            <a:r>
              <a:rPr lang="fi-FI" dirty="0"/>
              <a:t> </a:t>
            </a:r>
            <a:r>
              <a:rPr lang="fi-FI" dirty="0" err="1"/>
              <a:t>line</a:t>
            </a:r>
            <a:r>
              <a:rPr lang="fi-FI" dirty="0"/>
              <a:t> </a:t>
            </a:r>
            <a:r>
              <a:rPr lang="fi-FI" dirty="0" err="1"/>
              <a:t>can</a:t>
            </a:r>
            <a:r>
              <a:rPr lang="fi-FI" dirty="0"/>
              <a:t> </a:t>
            </a:r>
            <a:r>
              <a:rPr lang="fi-FI" dirty="0" err="1"/>
              <a:t>be</a:t>
            </a:r>
            <a:r>
              <a:rPr lang="fi-FI" dirty="0"/>
              <a:t> </a:t>
            </a:r>
            <a:r>
              <a:rPr lang="fi-FI" dirty="0" err="1"/>
              <a:t>constructed</a:t>
            </a:r>
            <a:r>
              <a:rPr lang="fi-FI" dirty="0"/>
              <a:t> </a:t>
            </a:r>
            <a:r>
              <a:rPr lang="fi-FI" dirty="0" err="1"/>
              <a:t>from</a:t>
            </a:r>
            <a:r>
              <a:rPr lang="fi-FI" dirty="0"/>
              <a:t> </a:t>
            </a:r>
            <a:r>
              <a:rPr lang="fi-FI" dirty="0" err="1"/>
              <a:t>the</a:t>
            </a:r>
            <a:r>
              <a:rPr lang="fi-FI" dirty="0"/>
              <a:t> </a:t>
            </a:r>
            <a:r>
              <a:rPr lang="fi-FI" dirty="0" err="1"/>
              <a:t>original</a:t>
            </a:r>
            <a:r>
              <a:rPr lang="fi-FI" dirty="0"/>
              <a:t> (</a:t>
            </a:r>
            <a:r>
              <a:rPr lang="fi-FI" dirty="0" err="1"/>
              <a:t>asynchronous</a:t>
            </a:r>
            <a:r>
              <a:rPr lang="fi-FI" dirty="0"/>
              <a:t>) </a:t>
            </a:r>
            <a:r>
              <a:rPr lang="fi-FI" dirty="0" err="1"/>
              <a:t>time</a:t>
            </a:r>
            <a:r>
              <a:rPr lang="fi-FI" dirty="0"/>
              <a:t> </a:t>
            </a:r>
            <a:r>
              <a:rPr lang="fi-FI" dirty="0" err="1"/>
              <a:t>series</a:t>
            </a:r>
            <a:r>
              <a:rPr lang="fi-FI" dirty="0"/>
              <a:t> (</a:t>
            </a:r>
            <a:r>
              <a:rPr lang="fi-FI" dirty="0" err="1"/>
              <a:t>observations</a:t>
            </a:r>
            <a:r>
              <a:rPr lang="fi-FI" dirty="0"/>
              <a:t> </a:t>
            </a:r>
            <a:r>
              <a:rPr lang="fi-FI" dirty="0" err="1"/>
              <a:t>or</a:t>
            </a:r>
            <a:r>
              <a:rPr lang="fi-FI" dirty="0"/>
              <a:t> </a:t>
            </a:r>
            <a:r>
              <a:rPr lang="fi-FI" dirty="0" err="1"/>
              <a:t>sensor</a:t>
            </a:r>
            <a:r>
              <a:rPr lang="fi-FI" dirty="0"/>
              <a:t> </a:t>
            </a:r>
            <a:r>
              <a:rPr lang="fi-FI" dirty="0" err="1"/>
              <a:t>readings</a:t>
            </a:r>
            <a:r>
              <a:rPr lang="fi-FI" dirty="0"/>
              <a:t>)</a:t>
            </a:r>
          </a:p>
        </p:txBody>
      </p:sp>
    </p:spTree>
    <p:extLst>
      <p:ext uri="{BB962C8B-B14F-4D97-AF65-F5344CB8AC3E}">
        <p14:creationId xmlns:p14="http://schemas.microsoft.com/office/powerpoint/2010/main" val="2473121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3C93CC9-44D2-480F-9E00-91FB2A18F868}"/>
              </a:ext>
            </a:extLst>
          </p:cNvPr>
          <p:cNvSpPr>
            <a:spLocks noGrp="1"/>
          </p:cNvSpPr>
          <p:nvPr>
            <p:ph type="title"/>
          </p:nvPr>
        </p:nvSpPr>
        <p:spPr>
          <a:xfrm>
            <a:off x="530218" y="588915"/>
            <a:ext cx="10515600" cy="645616"/>
          </a:xfrm>
        </p:spPr>
        <p:txBody>
          <a:bodyPr/>
          <a:lstStyle/>
          <a:p>
            <a:r>
              <a:rPr lang="fi-FI" dirty="0"/>
              <a:t>Zero </a:t>
            </a:r>
            <a:r>
              <a:rPr lang="fi-FI" dirty="0" err="1"/>
              <a:t>point</a:t>
            </a:r>
            <a:r>
              <a:rPr lang="fi-FI" dirty="0"/>
              <a:t> </a:t>
            </a:r>
            <a:r>
              <a:rPr lang="fi-FI" dirty="0" err="1"/>
              <a:t>problem</a:t>
            </a:r>
            <a:endParaRPr lang="fi-FI" dirty="0"/>
          </a:p>
        </p:txBody>
      </p:sp>
      <p:sp>
        <p:nvSpPr>
          <p:cNvPr id="3" name="Sisällön paikkamerkki 2">
            <a:extLst>
              <a:ext uri="{FF2B5EF4-FFF2-40B4-BE49-F238E27FC236}">
                <a16:creationId xmlns:a16="http://schemas.microsoft.com/office/drawing/2014/main" id="{0A249600-B095-4F68-B3BB-52E605134E1C}"/>
              </a:ext>
            </a:extLst>
          </p:cNvPr>
          <p:cNvSpPr>
            <a:spLocks noGrp="1"/>
          </p:cNvSpPr>
          <p:nvPr>
            <p:ph idx="1"/>
          </p:nvPr>
        </p:nvSpPr>
        <p:spPr>
          <a:xfrm>
            <a:off x="1929089" y="1253331"/>
            <a:ext cx="9016502" cy="5490384"/>
          </a:xfrm>
        </p:spPr>
        <p:txBody>
          <a:bodyPr/>
          <a:lstStyle/>
          <a:p>
            <a:r>
              <a:rPr lang="fi-FI" dirty="0" err="1"/>
              <a:t>What</a:t>
            </a:r>
            <a:r>
              <a:rPr lang="fi-FI" dirty="0"/>
              <a:t> is </a:t>
            </a:r>
            <a:r>
              <a:rPr lang="fi-FI" dirty="0" err="1"/>
              <a:t>the</a:t>
            </a:r>
            <a:r>
              <a:rPr lang="fi-FI" dirty="0"/>
              <a:t> ’</a:t>
            </a:r>
            <a:r>
              <a:rPr lang="fi-FI" dirty="0" err="1"/>
              <a:t>zero’point</a:t>
            </a:r>
            <a:r>
              <a:rPr lang="fi-FI" dirty="0"/>
              <a:t> (</a:t>
            </a:r>
            <a:r>
              <a:rPr lang="fi-FI" dirty="0" err="1"/>
              <a:t>starting</a:t>
            </a:r>
            <a:r>
              <a:rPr lang="fi-FI" dirty="0"/>
              <a:t> </a:t>
            </a:r>
            <a:r>
              <a:rPr lang="fi-FI" dirty="0" err="1"/>
              <a:t>moment</a:t>
            </a:r>
            <a:r>
              <a:rPr lang="fi-FI" dirty="0"/>
              <a:t>) in </a:t>
            </a:r>
            <a:r>
              <a:rPr lang="fi-FI" dirty="0" err="1"/>
              <a:t>time</a:t>
            </a:r>
            <a:r>
              <a:rPr lang="fi-FI" dirty="0"/>
              <a:t> </a:t>
            </a:r>
            <a:r>
              <a:rPr lang="fi-FI" dirty="0" err="1"/>
              <a:t>series</a:t>
            </a:r>
            <a:r>
              <a:rPr lang="fi-FI" dirty="0"/>
              <a:t>?</a:t>
            </a:r>
          </a:p>
          <a:p>
            <a:pPr lvl="1"/>
            <a:r>
              <a:rPr lang="fi-FI" dirty="0" err="1"/>
              <a:t>Astronomer</a:t>
            </a:r>
            <a:r>
              <a:rPr lang="fi-FI" dirty="0"/>
              <a:t>: 			~13.7 </a:t>
            </a:r>
            <a:r>
              <a:rPr lang="fi-FI" dirty="0" err="1"/>
              <a:t>billion</a:t>
            </a:r>
            <a:r>
              <a:rPr lang="fi-FI" dirty="0"/>
              <a:t> </a:t>
            </a:r>
            <a:r>
              <a:rPr lang="fi-FI" dirty="0" err="1"/>
              <a:t>years</a:t>
            </a:r>
            <a:r>
              <a:rPr lang="fi-FI" dirty="0"/>
              <a:t> </a:t>
            </a:r>
            <a:r>
              <a:rPr lang="fi-FI" dirty="0" err="1"/>
              <a:t>ago</a:t>
            </a:r>
            <a:endParaRPr lang="fi-FI" dirty="0"/>
          </a:p>
          <a:p>
            <a:pPr lvl="1"/>
            <a:r>
              <a:rPr lang="fi-FI" dirty="0" err="1"/>
              <a:t>Water</a:t>
            </a:r>
            <a:r>
              <a:rPr lang="fi-FI" dirty="0"/>
              <a:t> </a:t>
            </a:r>
            <a:r>
              <a:rPr lang="fi-FI" dirty="0" err="1"/>
              <a:t>level</a:t>
            </a:r>
            <a:r>
              <a:rPr lang="fi-FI" dirty="0"/>
              <a:t> </a:t>
            </a:r>
            <a:r>
              <a:rPr lang="fi-FI" dirty="0" err="1"/>
              <a:t>sensor</a:t>
            </a:r>
            <a:r>
              <a:rPr lang="fi-FI" dirty="0"/>
              <a:t> </a:t>
            </a:r>
            <a:r>
              <a:rPr lang="fi-FI" dirty="0" err="1"/>
              <a:t>technician</a:t>
            </a:r>
            <a:r>
              <a:rPr lang="fi-FI" dirty="0"/>
              <a:t>: 	</a:t>
            </a:r>
            <a:r>
              <a:rPr lang="fi-FI" dirty="0" err="1"/>
              <a:t>two</a:t>
            </a:r>
            <a:r>
              <a:rPr lang="fi-FI" dirty="0"/>
              <a:t> </a:t>
            </a:r>
            <a:r>
              <a:rPr lang="fi-FI" dirty="0" err="1"/>
              <a:t>weeks</a:t>
            </a:r>
            <a:r>
              <a:rPr lang="fi-FI" dirty="0"/>
              <a:t> </a:t>
            </a:r>
            <a:r>
              <a:rPr lang="fi-FI" dirty="0" err="1"/>
              <a:t>ago</a:t>
            </a:r>
            <a:endParaRPr lang="fi-FI" dirty="0"/>
          </a:p>
          <a:p>
            <a:endParaRPr lang="fi-FI" dirty="0"/>
          </a:p>
          <a:p>
            <a:r>
              <a:rPr lang="fi-FI" dirty="0"/>
              <a:t>It is a </a:t>
            </a:r>
            <a:r>
              <a:rPr lang="fi-FI" dirty="0" err="1"/>
              <a:t>matter</a:t>
            </a:r>
            <a:r>
              <a:rPr lang="fi-FI" dirty="0"/>
              <a:t> of </a:t>
            </a:r>
            <a:r>
              <a:rPr lang="fi-FI" dirty="0" err="1"/>
              <a:t>time</a:t>
            </a:r>
            <a:r>
              <a:rPr lang="fi-FI" dirty="0"/>
              <a:t> </a:t>
            </a:r>
            <a:r>
              <a:rPr lang="fi-FI" dirty="0" err="1"/>
              <a:t>series</a:t>
            </a:r>
            <a:endParaRPr lang="fi-FI" dirty="0"/>
          </a:p>
          <a:p>
            <a:pPr lvl="1"/>
            <a:r>
              <a:rPr lang="fi-FI" dirty="0" err="1"/>
              <a:t>Usually</a:t>
            </a:r>
            <a:r>
              <a:rPr lang="fi-FI" dirty="0"/>
              <a:t> it is </a:t>
            </a:r>
            <a:r>
              <a:rPr lang="fi-FI" dirty="0" err="1"/>
              <a:t>the</a:t>
            </a:r>
            <a:r>
              <a:rPr lang="fi-FI" dirty="0"/>
              <a:t> </a:t>
            </a:r>
            <a:r>
              <a:rPr lang="fi-FI" dirty="0" err="1"/>
              <a:t>place</a:t>
            </a:r>
            <a:r>
              <a:rPr lang="fi-FI" dirty="0"/>
              <a:t> in </a:t>
            </a:r>
            <a:r>
              <a:rPr lang="fi-FI" dirty="0" err="1"/>
              <a:t>time</a:t>
            </a:r>
            <a:r>
              <a:rPr lang="fi-FI" dirty="0"/>
              <a:t> </a:t>
            </a:r>
            <a:r>
              <a:rPr lang="fi-FI" dirty="0" err="1"/>
              <a:t>where</a:t>
            </a:r>
            <a:r>
              <a:rPr lang="fi-FI" dirty="0"/>
              <a:t> </a:t>
            </a:r>
            <a:r>
              <a:rPr lang="fi-FI" dirty="0" err="1"/>
              <a:t>the</a:t>
            </a:r>
            <a:r>
              <a:rPr lang="fi-FI" dirty="0"/>
              <a:t> </a:t>
            </a:r>
            <a:r>
              <a:rPr lang="fi-FI" dirty="0" err="1"/>
              <a:t>measurement</a:t>
            </a:r>
            <a:r>
              <a:rPr lang="fi-FI" dirty="0"/>
              <a:t> </a:t>
            </a:r>
            <a:r>
              <a:rPr lang="fi-FI" dirty="0" err="1"/>
              <a:t>begins</a:t>
            </a:r>
            <a:endParaRPr lang="fi-FI" dirty="0"/>
          </a:p>
          <a:p>
            <a:pPr lvl="1"/>
            <a:r>
              <a:rPr lang="fi-FI" dirty="0"/>
              <a:t>In some </a:t>
            </a:r>
            <a:r>
              <a:rPr lang="fi-FI" dirty="0" err="1"/>
              <a:t>cases</a:t>
            </a:r>
            <a:r>
              <a:rPr lang="fi-FI" dirty="0"/>
              <a:t> </a:t>
            </a:r>
            <a:r>
              <a:rPr lang="fi-FI" dirty="0" err="1"/>
              <a:t>when</a:t>
            </a:r>
            <a:r>
              <a:rPr lang="fi-FI" dirty="0"/>
              <a:t> </a:t>
            </a:r>
            <a:r>
              <a:rPr lang="fi-FI" dirty="0" err="1"/>
              <a:t>the</a:t>
            </a:r>
            <a:r>
              <a:rPr lang="fi-FI" dirty="0"/>
              <a:t> </a:t>
            </a:r>
            <a:r>
              <a:rPr lang="fi-FI" dirty="0" err="1"/>
              <a:t>time</a:t>
            </a:r>
            <a:r>
              <a:rPr lang="fi-FI" dirty="0"/>
              <a:t> </a:t>
            </a:r>
            <a:r>
              <a:rPr lang="fi-FI" dirty="0" err="1"/>
              <a:t>series</a:t>
            </a:r>
            <a:r>
              <a:rPr lang="fi-FI" dirty="0"/>
              <a:t> is long, </a:t>
            </a:r>
            <a:r>
              <a:rPr lang="fi-FI" dirty="0" err="1"/>
              <a:t>we</a:t>
            </a:r>
            <a:r>
              <a:rPr lang="fi-FI" dirty="0"/>
              <a:t> </a:t>
            </a:r>
            <a:r>
              <a:rPr lang="fi-FI" dirty="0" err="1"/>
              <a:t>can</a:t>
            </a:r>
            <a:r>
              <a:rPr lang="fi-FI" dirty="0"/>
              <a:t> </a:t>
            </a:r>
            <a:r>
              <a:rPr lang="fi-FI" dirty="0" err="1"/>
              <a:t>define</a:t>
            </a:r>
            <a:r>
              <a:rPr lang="fi-FI" dirty="0"/>
              <a:t> </a:t>
            </a:r>
            <a:r>
              <a:rPr lang="fi-FI" dirty="0" err="1"/>
              <a:t>the</a:t>
            </a:r>
            <a:r>
              <a:rPr lang="fi-FI" dirty="0"/>
              <a:t> </a:t>
            </a:r>
            <a:r>
              <a:rPr lang="fi-FI" dirty="0" err="1"/>
              <a:t>zero</a:t>
            </a:r>
            <a:r>
              <a:rPr lang="fi-FI" dirty="0"/>
              <a:t> </a:t>
            </a:r>
            <a:r>
              <a:rPr lang="fi-FI" dirty="0" err="1"/>
              <a:t>point</a:t>
            </a:r>
            <a:r>
              <a:rPr lang="fi-FI" dirty="0"/>
              <a:t> </a:t>
            </a:r>
            <a:r>
              <a:rPr lang="fi-FI" dirty="0" err="1"/>
              <a:t>by</a:t>
            </a:r>
            <a:r>
              <a:rPr lang="fi-FI" dirty="0"/>
              <a:t> </a:t>
            </a:r>
            <a:r>
              <a:rPr lang="fi-FI" dirty="0" err="1"/>
              <a:t>ourselves</a:t>
            </a:r>
            <a:endParaRPr lang="fi-FI" dirty="0"/>
          </a:p>
          <a:p>
            <a:pPr lvl="2"/>
            <a:r>
              <a:rPr lang="fi-FI" dirty="0"/>
              <a:t>Point (</a:t>
            </a:r>
            <a:r>
              <a:rPr lang="fi-FI" dirty="0" err="1"/>
              <a:t>region</a:t>
            </a:r>
            <a:r>
              <a:rPr lang="fi-FI" dirty="0"/>
              <a:t> </a:t>
            </a:r>
            <a:r>
              <a:rPr lang="fi-FI" dirty="0" err="1"/>
              <a:t>start</a:t>
            </a:r>
            <a:r>
              <a:rPr lang="fi-FI" dirty="0"/>
              <a:t>) of </a:t>
            </a:r>
            <a:r>
              <a:rPr lang="fi-FI" dirty="0" err="1"/>
              <a:t>interest</a:t>
            </a:r>
            <a:endParaRPr lang="fi-FI" dirty="0"/>
          </a:p>
          <a:p>
            <a:pPr lvl="2"/>
            <a:r>
              <a:rPr lang="fi-FI" dirty="0" err="1"/>
              <a:t>Earlier</a:t>
            </a:r>
            <a:r>
              <a:rPr lang="fi-FI" dirty="0"/>
              <a:t> data </a:t>
            </a:r>
            <a:r>
              <a:rPr lang="fi-FI" dirty="0" err="1"/>
              <a:t>are</a:t>
            </a:r>
            <a:r>
              <a:rPr lang="fi-FI" dirty="0"/>
              <a:t> </a:t>
            </a:r>
            <a:r>
              <a:rPr lang="fi-FI" dirty="0" err="1"/>
              <a:t>minus</a:t>
            </a:r>
            <a:r>
              <a:rPr lang="fi-FI" dirty="0"/>
              <a:t> </a:t>
            </a:r>
            <a:r>
              <a:rPr lang="fi-FI" dirty="0" err="1"/>
              <a:t>indices</a:t>
            </a:r>
            <a:r>
              <a:rPr lang="fi-FI" dirty="0"/>
              <a:t>, </a:t>
            </a:r>
            <a:r>
              <a:rPr lang="fi-FI" dirty="0" err="1"/>
              <a:t>latter</a:t>
            </a:r>
            <a:r>
              <a:rPr lang="fi-FI" dirty="0"/>
              <a:t> plus </a:t>
            </a:r>
            <a:r>
              <a:rPr lang="fi-FI" dirty="0" err="1"/>
              <a:t>indices</a:t>
            </a:r>
            <a:r>
              <a:rPr lang="fi-FI" dirty="0"/>
              <a:t>.</a:t>
            </a:r>
          </a:p>
        </p:txBody>
      </p:sp>
      <p:sp>
        <p:nvSpPr>
          <p:cNvPr id="4" name="Dian numeron paikkamerkki 3">
            <a:extLst>
              <a:ext uri="{FF2B5EF4-FFF2-40B4-BE49-F238E27FC236}">
                <a16:creationId xmlns:a16="http://schemas.microsoft.com/office/drawing/2014/main" id="{875AE0DE-ADEC-4E09-9151-01B4509972F4}"/>
              </a:ext>
            </a:extLst>
          </p:cNvPr>
          <p:cNvSpPr>
            <a:spLocks noGrp="1"/>
          </p:cNvSpPr>
          <p:nvPr>
            <p:ph type="sldNum" sz="quarter" idx="4"/>
          </p:nvPr>
        </p:nvSpPr>
        <p:spPr/>
        <p:txBody>
          <a:bodyPr/>
          <a:lstStyle/>
          <a:p>
            <a:r>
              <a:rPr lang="fi-FI"/>
              <a:t>|  </a:t>
            </a:r>
            <a:fld id="{CDC8994D-33BE-6F4B-918B-78B2D731EB1C}" type="slidenum">
              <a:rPr lang="fi-FI" smtClean="0"/>
              <a:pPr/>
              <a:t>12</a:t>
            </a:fld>
            <a:endParaRPr lang="fi-FI" dirty="0"/>
          </a:p>
        </p:txBody>
      </p:sp>
    </p:spTree>
    <p:extLst>
      <p:ext uri="{BB962C8B-B14F-4D97-AF65-F5344CB8AC3E}">
        <p14:creationId xmlns:p14="http://schemas.microsoft.com/office/powerpoint/2010/main" val="167482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402" y="457201"/>
            <a:ext cx="8229600" cy="745958"/>
          </a:xfrm>
        </p:spPr>
        <p:txBody>
          <a:bodyPr>
            <a:normAutofit fontScale="90000"/>
          </a:bodyPr>
          <a:lstStyle/>
          <a:p>
            <a:r>
              <a:rPr lang="fi-FI" dirty="0" err="1"/>
              <a:t>What</a:t>
            </a:r>
            <a:r>
              <a:rPr lang="fi-FI" dirty="0"/>
              <a:t> </a:t>
            </a:r>
            <a:r>
              <a:rPr lang="fi-FI" dirty="0" err="1"/>
              <a:t>can</a:t>
            </a:r>
            <a:r>
              <a:rPr lang="fi-FI" dirty="0"/>
              <a:t> </a:t>
            </a:r>
            <a:r>
              <a:rPr lang="fi-FI" dirty="0" err="1"/>
              <a:t>be</a:t>
            </a:r>
            <a:r>
              <a:rPr lang="fi-FI" dirty="0"/>
              <a:t> </a:t>
            </a:r>
            <a:r>
              <a:rPr lang="fi-FI" dirty="0" err="1"/>
              <a:t>done</a:t>
            </a:r>
            <a:r>
              <a:rPr lang="fi-FI" dirty="0"/>
              <a:t> </a:t>
            </a:r>
            <a:r>
              <a:rPr lang="fi-FI" dirty="0" err="1"/>
              <a:t>with</a:t>
            </a:r>
            <a:r>
              <a:rPr lang="fi-FI" dirty="0"/>
              <a:t> </a:t>
            </a:r>
            <a:r>
              <a:rPr lang="fi-FI" dirty="0" err="1"/>
              <a:t>time</a:t>
            </a:r>
            <a:r>
              <a:rPr lang="fi-FI" dirty="0"/>
              <a:t> </a:t>
            </a:r>
            <a:r>
              <a:rPr lang="fi-FI" dirty="0" err="1"/>
              <a:t>series</a:t>
            </a:r>
            <a:r>
              <a:rPr lang="fi-FI" dirty="0"/>
              <a:t>?</a:t>
            </a:r>
          </a:p>
        </p:txBody>
      </p:sp>
      <p:sp>
        <p:nvSpPr>
          <p:cNvPr id="3" name="Content Placeholder 2"/>
          <p:cNvSpPr>
            <a:spLocks noGrp="1"/>
          </p:cNvSpPr>
          <p:nvPr>
            <p:ph idx="1"/>
          </p:nvPr>
        </p:nvSpPr>
        <p:spPr>
          <a:xfrm>
            <a:off x="776266" y="1218586"/>
            <a:ext cx="9134892" cy="4635960"/>
          </a:xfrm>
        </p:spPr>
        <p:txBody>
          <a:bodyPr>
            <a:normAutofit lnSpcReduction="10000"/>
          </a:bodyPr>
          <a:lstStyle/>
          <a:p>
            <a:r>
              <a:rPr lang="en-US" sz="2400" dirty="0"/>
              <a:t>The time series analysis can be used to obtain various types of information:</a:t>
            </a:r>
          </a:p>
          <a:p>
            <a:endParaRPr lang="en-US" sz="2400" dirty="0"/>
          </a:p>
          <a:p>
            <a:pPr lvl="1"/>
            <a:r>
              <a:rPr lang="en-US" sz="2400" dirty="0"/>
              <a:t>The amplitude of the fluctuations, time and frequency, as well as their mutual and internal dependencies (classification/correlation) </a:t>
            </a:r>
          </a:p>
          <a:p>
            <a:pPr lvl="1"/>
            <a:endParaRPr lang="fi-FI" sz="2400" dirty="0"/>
          </a:p>
          <a:p>
            <a:pPr lvl="1"/>
            <a:r>
              <a:rPr lang="fi-FI" sz="2400" dirty="0"/>
              <a:t>Extreme </a:t>
            </a:r>
            <a:r>
              <a:rPr lang="fi-FI" sz="2400" dirty="0" err="1"/>
              <a:t>events</a:t>
            </a:r>
            <a:r>
              <a:rPr lang="fi-FI" sz="2400" dirty="0"/>
              <a:t>, </a:t>
            </a:r>
            <a:r>
              <a:rPr lang="fi-FI" sz="2400" dirty="0" err="1"/>
              <a:t>seasonality</a:t>
            </a:r>
            <a:r>
              <a:rPr lang="fi-FI" sz="2400" dirty="0"/>
              <a:t>, </a:t>
            </a:r>
            <a:r>
              <a:rPr lang="fi-FI" sz="2400" dirty="0" err="1"/>
              <a:t>trends</a:t>
            </a:r>
            <a:r>
              <a:rPr lang="fi-FI" sz="2400" dirty="0"/>
              <a:t> (</a:t>
            </a:r>
            <a:r>
              <a:rPr lang="fi-FI" sz="2400" dirty="0" err="1"/>
              <a:t>classification</a:t>
            </a:r>
            <a:r>
              <a:rPr lang="fi-FI" sz="2400" dirty="0"/>
              <a:t>)</a:t>
            </a:r>
          </a:p>
          <a:p>
            <a:pPr lvl="1"/>
            <a:endParaRPr lang="en-US" sz="2400" dirty="0"/>
          </a:p>
          <a:p>
            <a:pPr lvl="1"/>
            <a:r>
              <a:rPr lang="en-US" sz="2400" dirty="0"/>
              <a:t>Connecting the time series to the other real time information: explosions, light phenomena, etc. (correlation) </a:t>
            </a:r>
          </a:p>
          <a:p>
            <a:pPr lvl="1"/>
            <a:endParaRPr lang="en-US" sz="2400" dirty="0"/>
          </a:p>
          <a:p>
            <a:pPr lvl="1"/>
            <a:r>
              <a:rPr lang="en-US" sz="2400" dirty="0"/>
              <a:t>Dependencies to other time series (correlation)</a:t>
            </a:r>
            <a:endParaRPr lang="fi-FI" sz="24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13</a:t>
            </a:fld>
            <a:endParaRPr lang="fi-FI" dirty="0"/>
          </a:p>
        </p:txBody>
      </p:sp>
    </p:spTree>
    <p:extLst>
      <p:ext uri="{BB962C8B-B14F-4D97-AF65-F5344CB8AC3E}">
        <p14:creationId xmlns:p14="http://schemas.microsoft.com/office/powerpoint/2010/main" val="184241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DAA2-6012-5256-1138-318BCB4ED01B}"/>
              </a:ext>
            </a:extLst>
          </p:cNvPr>
          <p:cNvSpPr>
            <a:spLocks noGrp="1"/>
          </p:cNvSpPr>
          <p:nvPr>
            <p:ph type="title"/>
          </p:nvPr>
        </p:nvSpPr>
        <p:spPr>
          <a:xfrm>
            <a:off x="410400" y="703618"/>
            <a:ext cx="10515600" cy="645616"/>
          </a:xfrm>
        </p:spPr>
        <p:txBody>
          <a:bodyPr/>
          <a:lstStyle/>
          <a:p>
            <a:r>
              <a:rPr lang="fi-FI" dirty="0" err="1"/>
              <a:t>Necessary</a:t>
            </a:r>
            <a:r>
              <a:rPr lang="fi-FI" dirty="0"/>
              <a:t> </a:t>
            </a:r>
            <a:r>
              <a:rPr lang="fi-FI" dirty="0" err="1"/>
              <a:t>operations</a:t>
            </a:r>
            <a:endParaRPr lang="fi-FI" dirty="0"/>
          </a:p>
        </p:txBody>
      </p:sp>
      <p:sp>
        <p:nvSpPr>
          <p:cNvPr id="3" name="Content Placeholder 2">
            <a:extLst>
              <a:ext uri="{FF2B5EF4-FFF2-40B4-BE49-F238E27FC236}">
                <a16:creationId xmlns:a16="http://schemas.microsoft.com/office/drawing/2014/main" id="{064F7737-1265-2E43-9377-B9F481168CA1}"/>
              </a:ext>
            </a:extLst>
          </p:cNvPr>
          <p:cNvSpPr>
            <a:spLocks noGrp="1"/>
          </p:cNvSpPr>
          <p:nvPr>
            <p:ph idx="1"/>
          </p:nvPr>
        </p:nvSpPr>
        <p:spPr>
          <a:xfrm>
            <a:off x="838200" y="1406284"/>
            <a:ext cx="8703091" cy="4652351"/>
          </a:xfrm>
        </p:spPr>
        <p:txBody>
          <a:bodyPr/>
          <a:lstStyle/>
          <a:p>
            <a:r>
              <a:rPr lang="fi-FI" dirty="0"/>
              <a:t>Data </a:t>
            </a:r>
            <a:r>
              <a:rPr lang="fi-FI" dirty="0" err="1"/>
              <a:t>reduction</a:t>
            </a:r>
            <a:endParaRPr lang="fi-FI" dirty="0"/>
          </a:p>
          <a:p>
            <a:pPr lvl="1"/>
            <a:r>
              <a:rPr lang="fi-FI" dirty="0" err="1"/>
              <a:t>Generalization</a:t>
            </a:r>
            <a:r>
              <a:rPr lang="fi-FI" dirty="0"/>
              <a:t> </a:t>
            </a:r>
            <a:r>
              <a:rPr lang="fi-FI" dirty="0" err="1"/>
              <a:t>operations</a:t>
            </a:r>
            <a:r>
              <a:rPr lang="fi-FI" dirty="0"/>
              <a:t> (for </a:t>
            </a:r>
            <a:r>
              <a:rPr lang="fi-FI" dirty="0" err="1"/>
              <a:t>example</a:t>
            </a:r>
            <a:r>
              <a:rPr lang="fi-FI" dirty="0"/>
              <a:t> </a:t>
            </a:r>
            <a:r>
              <a:rPr lang="fi-FI" dirty="0" err="1"/>
              <a:t>averaging</a:t>
            </a:r>
            <a:r>
              <a:rPr lang="fi-FI" dirty="0"/>
              <a:t>)</a:t>
            </a:r>
          </a:p>
          <a:p>
            <a:pPr lvl="1"/>
            <a:r>
              <a:rPr lang="fi-FI" dirty="0"/>
              <a:t>Data </a:t>
            </a:r>
            <a:r>
              <a:rPr lang="fi-FI" dirty="0" err="1"/>
              <a:t>transformation</a:t>
            </a:r>
            <a:r>
              <a:rPr lang="fi-FI" dirty="0"/>
              <a:t> </a:t>
            </a:r>
          </a:p>
          <a:p>
            <a:endParaRPr lang="fi-FI" dirty="0"/>
          </a:p>
          <a:p>
            <a:r>
              <a:rPr lang="fi-FI" dirty="0"/>
              <a:t>Data </a:t>
            </a:r>
            <a:r>
              <a:rPr lang="fi-FI" dirty="0" err="1"/>
              <a:t>cleaning</a:t>
            </a:r>
            <a:r>
              <a:rPr lang="fi-FI" dirty="0"/>
              <a:t> / </a:t>
            </a:r>
            <a:r>
              <a:rPr lang="fi-FI" dirty="0" err="1"/>
              <a:t>Gap</a:t>
            </a:r>
            <a:r>
              <a:rPr lang="fi-FI" dirty="0"/>
              <a:t> </a:t>
            </a:r>
            <a:r>
              <a:rPr lang="fi-FI" dirty="0" err="1"/>
              <a:t>filling</a:t>
            </a:r>
            <a:endParaRPr lang="fi-FI" dirty="0"/>
          </a:p>
          <a:p>
            <a:pPr lvl="1"/>
            <a:r>
              <a:rPr lang="fi-FI" dirty="0"/>
              <a:t>(</a:t>
            </a:r>
            <a:r>
              <a:rPr lang="fi-FI" dirty="0" err="1"/>
              <a:t>Intelligent</a:t>
            </a:r>
            <a:r>
              <a:rPr lang="fi-FI" dirty="0"/>
              <a:t>) </a:t>
            </a:r>
            <a:r>
              <a:rPr lang="fi-FI" dirty="0" err="1"/>
              <a:t>noise</a:t>
            </a:r>
            <a:r>
              <a:rPr lang="fi-FI" dirty="0"/>
              <a:t> </a:t>
            </a:r>
            <a:r>
              <a:rPr lang="fi-FI" dirty="0" err="1"/>
              <a:t>filtering</a:t>
            </a:r>
            <a:endParaRPr lang="fi-FI" dirty="0"/>
          </a:p>
          <a:p>
            <a:pPr lvl="1"/>
            <a:r>
              <a:rPr lang="fi-FI" dirty="0" err="1"/>
              <a:t>Estimate</a:t>
            </a:r>
            <a:r>
              <a:rPr lang="fi-FI" dirty="0"/>
              <a:t> </a:t>
            </a:r>
            <a:r>
              <a:rPr lang="fi-FI" dirty="0" err="1"/>
              <a:t>missing</a:t>
            </a:r>
            <a:r>
              <a:rPr lang="fi-FI" dirty="0"/>
              <a:t> data </a:t>
            </a:r>
          </a:p>
          <a:p>
            <a:pPr marL="314325" lvl="1" indent="0">
              <a:buNone/>
            </a:pPr>
            <a:endParaRPr lang="fi-FI" dirty="0"/>
          </a:p>
          <a:p>
            <a:r>
              <a:rPr lang="fi-FI" dirty="0" err="1"/>
              <a:t>Prediction</a:t>
            </a:r>
            <a:r>
              <a:rPr lang="fi-FI" dirty="0"/>
              <a:t> / </a:t>
            </a:r>
            <a:r>
              <a:rPr lang="fi-FI" dirty="0" err="1"/>
              <a:t>Classification</a:t>
            </a:r>
            <a:endParaRPr lang="fi-FI" dirty="0"/>
          </a:p>
        </p:txBody>
      </p:sp>
      <p:sp>
        <p:nvSpPr>
          <p:cNvPr id="4" name="Footer Placeholder 3">
            <a:extLst>
              <a:ext uri="{FF2B5EF4-FFF2-40B4-BE49-F238E27FC236}">
                <a16:creationId xmlns:a16="http://schemas.microsoft.com/office/drawing/2014/main" id="{AA3B3E36-BC9C-E830-F608-F554B7480A3D}"/>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FC98C399-B040-1177-9E59-F05262D7C80A}"/>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B20636E1-195C-D12D-FC9A-7D2A06BDE344}"/>
              </a:ext>
            </a:extLst>
          </p:cNvPr>
          <p:cNvSpPr>
            <a:spLocks noGrp="1"/>
          </p:cNvSpPr>
          <p:nvPr>
            <p:ph type="sldNum" sz="quarter" idx="4"/>
          </p:nvPr>
        </p:nvSpPr>
        <p:spPr/>
        <p:txBody>
          <a:bodyPr/>
          <a:lstStyle/>
          <a:p>
            <a:r>
              <a:rPr lang="en-GB" noProof="0"/>
              <a:t>|  </a:t>
            </a:r>
            <a:fld id="{CDC8994D-33BE-6F4B-918B-78B2D731EB1C}" type="slidenum">
              <a:rPr lang="en-GB" noProof="0" smtClean="0"/>
              <a:pPr/>
              <a:t>14</a:t>
            </a:fld>
            <a:endParaRPr lang="en-GB" noProof="0"/>
          </a:p>
        </p:txBody>
      </p:sp>
    </p:spTree>
    <p:extLst>
      <p:ext uri="{BB962C8B-B14F-4D97-AF65-F5344CB8AC3E}">
        <p14:creationId xmlns:p14="http://schemas.microsoft.com/office/powerpoint/2010/main" val="351851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97" y="468925"/>
            <a:ext cx="8229600" cy="749193"/>
          </a:xfrm>
        </p:spPr>
        <p:txBody>
          <a:bodyPr/>
          <a:lstStyle/>
          <a:p>
            <a:r>
              <a:rPr lang="fi-FI" dirty="0"/>
              <a:t>Data </a:t>
            </a:r>
            <a:r>
              <a:rPr lang="fi-FI" dirty="0" err="1"/>
              <a:t>visualization</a:t>
            </a:r>
            <a:endParaRPr lang="fi-FI" dirty="0"/>
          </a:p>
        </p:txBody>
      </p:sp>
      <p:sp>
        <p:nvSpPr>
          <p:cNvPr id="3" name="Content Placeholder 2"/>
          <p:cNvSpPr>
            <a:spLocks noGrp="1"/>
          </p:cNvSpPr>
          <p:nvPr>
            <p:ph idx="1"/>
          </p:nvPr>
        </p:nvSpPr>
        <p:spPr>
          <a:xfrm>
            <a:off x="674639" y="1395542"/>
            <a:ext cx="8229600" cy="4916733"/>
          </a:xfrm>
        </p:spPr>
        <p:txBody>
          <a:bodyPr>
            <a:normAutofit lnSpcReduction="10000"/>
          </a:bodyPr>
          <a:lstStyle/>
          <a:p>
            <a:r>
              <a:rPr lang="en-US" sz="2800" dirty="0"/>
              <a:t>One cannot express enough how important it is to visualize the data</a:t>
            </a:r>
          </a:p>
          <a:p>
            <a:r>
              <a:rPr lang="en-US" sz="2800" dirty="0"/>
              <a:t>Visual review is often important, because it reveals:</a:t>
            </a:r>
          </a:p>
          <a:p>
            <a:pPr lvl="1"/>
            <a:r>
              <a:rPr lang="fi-FI" sz="2400" dirty="0" err="1"/>
              <a:t>Trends</a:t>
            </a:r>
            <a:endParaRPr lang="fi-FI" sz="2400" dirty="0"/>
          </a:p>
          <a:p>
            <a:pPr lvl="1"/>
            <a:r>
              <a:rPr lang="en-US" sz="2400" dirty="0"/>
              <a:t>Long-time amplitude changes</a:t>
            </a:r>
            <a:r>
              <a:rPr lang="fi-FI" sz="2400" dirty="0"/>
              <a:t> (</a:t>
            </a:r>
            <a:r>
              <a:rPr lang="fi-FI" sz="2400" dirty="0" err="1"/>
              <a:t>magnitude</a:t>
            </a:r>
            <a:r>
              <a:rPr lang="fi-FI" sz="2400" dirty="0"/>
              <a:t> </a:t>
            </a:r>
            <a:r>
              <a:rPr lang="fi-FI" sz="2400" dirty="0" err="1"/>
              <a:t>up</a:t>
            </a:r>
            <a:r>
              <a:rPr lang="fi-FI" sz="2400" dirty="0"/>
              <a:t>/</a:t>
            </a:r>
            <a:r>
              <a:rPr lang="fi-FI" sz="2400" dirty="0" err="1"/>
              <a:t>down</a:t>
            </a:r>
            <a:r>
              <a:rPr lang="fi-FI" sz="2400" dirty="0"/>
              <a:t>)</a:t>
            </a:r>
          </a:p>
          <a:p>
            <a:pPr lvl="1"/>
            <a:r>
              <a:rPr lang="fi-FI" sz="2400" dirty="0" err="1"/>
              <a:t>Cut-offs</a:t>
            </a:r>
            <a:r>
              <a:rPr lang="fi-FI" sz="2400" dirty="0"/>
              <a:t> (</a:t>
            </a:r>
            <a:r>
              <a:rPr lang="fi-FI" sz="2400" dirty="0" err="1"/>
              <a:t>saturation</a:t>
            </a:r>
            <a:r>
              <a:rPr lang="fi-FI" sz="2400" dirty="0"/>
              <a:t>)</a:t>
            </a:r>
          </a:p>
          <a:p>
            <a:pPr lvl="1"/>
            <a:r>
              <a:rPr lang="fi-FI" sz="2400" dirty="0" err="1"/>
              <a:t>Error</a:t>
            </a:r>
            <a:r>
              <a:rPr lang="fi-FI" sz="2400" dirty="0"/>
              <a:t> </a:t>
            </a:r>
            <a:r>
              <a:rPr lang="fi-FI" sz="2400" dirty="0" err="1"/>
              <a:t>measurements</a:t>
            </a:r>
            <a:r>
              <a:rPr lang="fi-FI" sz="2400" dirty="0"/>
              <a:t> (</a:t>
            </a:r>
            <a:r>
              <a:rPr lang="fi-FI" sz="2400" dirty="0" err="1"/>
              <a:t>outliers</a:t>
            </a:r>
            <a:r>
              <a:rPr lang="fi-FI" sz="2400" dirty="0"/>
              <a:t>)</a:t>
            </a:r>
          </a:p>
          <a:p>
            <a:r>
              <a:rPr lang="fi-FI" sz="2800" dirty="0" err="1"/>
              <a:t>Same</a:t>
            </a:r>
            <a:r>
              <a:rPr lang="fi-FI" sz="2800" dirty="0"/>
              <a:t> </a:t>
            </a:r>
            <a:r>
              <a:rPr lang="fi-FI" sz="2800" dirty="0" err="1"/>
              <a:t>applies</a:t>
            </a:r>
            <a:r>
              <a:rPr lang="fi-FI" sz="2800" dirty="0"/>
              <a:t> </a:t>
            </a:r>
            <a:r>
              <a:rPr lang="fi-FI" sz="2800" dirty="0" err="1"/>
              <a:t>with</a:t>
            </a:r>
            <a:r>
              <a:rPr lang="fi-FI" sz="2800" dirty="0"/>
              <a:t> </a:t>
            </a:r>
            <a:r>
              <a:rPr lang="fi-FI" sz="2800" dirty="0" err="1"/>
              <a:t>the</a:t>
            </a:r>
            <a:r>
              <a:rPr lang="fi-FI" sz="2800" dirty="0"/>
              <a:t> </a:t>
            </a:r>
            <a:r>
              <a:rPr lang="fi-FI" sz="2800" dirty="0" err="1"/>
              <a:t>neural</a:t>
            </a:r>
            <a:r>
              <a:rPr lang="fi-FI" sz="2800" dirty="0"/>
              <a:t> </a:t>
            </a:r>
            <a:r>
              <a:rPr lang="fi-FI" sz="2800" dirty="0" err="1"/>
              <a:t>network</a:t>
            </a:r>
            <a:r>
              <a:rPr lang="fi-FI" sz="2800" dirty="0"/>
              <a:t> </a:t>
            </a:r>
            <a:r>
              <a:rPr lang="fi-FI" sz="2800" dirty="0" err="1"/>
              <a:t>outcome</a:t>
            </a:r>
            <a:r>
              <a:rPr lang="fi-FI" sz="2800" dirty="0"/>
              <a:t> </a:t>
            </a:r>
            <a:r>
              <a:rPr lang="fi-FI" sz="2800" dirty="0" err="1"/>
              <a:t>results</a:t>
            </a:r>
            <a:endParaRPr lang="fi-FI" sz="2800" dirty="0"/>
          </a:p>
          <a:p>
            <a:pPr lvl="1"/>
            <a:r>
              <a:rPr lang="fi-FI" sz="2400" dirty="0" err="1"/>
              <a:t>Neural</a:t>
            </a:r>
            <a:r>
              <a:rPr lang="fi-FI" sz="2400" dirty="0"/>
              <a:t> </a:t>
            </a:r>
            <a:r>
              <a:rPr lang="fi-FI" sz="2400" dirty="0" err="1"/>
              <a:t>network</a:t>
            </a:r>
            <a:r>
              <a:rPr lang="fi-FI" sz="2400" dirty="0"/>
              <a:t> </a:t>
            </a:r>
            <a:r>
              <a:rPr lang="fi-FI" sz="2400" dirty="0" err="1"/>
              <a:t>training</a:t>
            </a:r>
            <a:r>
              <a:rPr lang="fi-FI" sz="2400" dirty="0"/>
              <a:t> </a:t>
            </a:r>
            <a:r>
              <a:rPr lang="fi-FI" sz="2400" dirty="0" err="1"/>
              <a:t>problems</a:t>
            </a:r>
            <a:endParaRPr lang="fi-FI" sz="2400" dirty="0"/>
          </a:p>
          <a:p>
            <a:pPr lvl="1"/>
            <a:r>
              <a:rPr lang="fi-FI" sz="2400" dirty="0" err="1"/>
              <a:t>Generalization</a:t>
            </a:r>
            <a:r>
              <a:rPr lang="fi-FI" sz="2400" dirty="0"/>
              <a:t> </a:t>
            </a:r>
            <a:r>
              <a:rPr lang="fi-FI" sz="2400" dirty="0" err="1"/>
              <a:t>problems</a:t>
            </a:r>
            <a:endParaRPr lang="fi-FI" sz="2400" dirty="0"/>
          </a:p>
          <a:p>
            <a:pPr lvl="1"/>
            <a:r>
              <a:rPr lang="fi-FI" sz="2400" dirty="0"/>
              <a:t>…</a:t>
            </a:r>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15</a:t>
            </a:fld>
            <a:endParaRPr lang="fi-FI" dirty="0"/>
          </a:p>
        </p:txBody>
      </p:sp>
    </p:spTree>
    <p:extLst>
      <p:ext uri="{BB962C8B-B14F-4D97-AF65-F5344CB8AC3E}">
        <p14:creationId xmlns:p14="http://schemas.microsoft.com/office/powerpoint/2010/main" val="18770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81" y="499312"/>
            <a:ext cx="8229600" cy="1004638"/>
          </a:xfrm>
        </p:spPr>
        <p:txBody>
          <a:bodyPr>
            <a:normAutofit fontScale="90000"/>
          </a:bodyPr>
          <a:lstStyle/>
          <a:p>
            <a:r>
              <a:rPr lang="fi-FI" dirty="0" err="1"/>
              <a:t>Significance</a:t>
            </a:r>
            <a:r>
              <a:rPr lang="fi-FI" dirty="0"/>
              <a:t> of </a:t>
            </a:r>
            <a:r>
              <a:rPr lang="fi-FI" dirty="0" err="1"/>
              <a:t>visualization</a:t>
            </a:r>
            <a:r>
              <a:rPr lang="fi-FI" dirty="0"/>
              <a:t>: </a:t>
            </a:r>
            <a:r>
              <a:rPr lang="fi-FI" dirty="0" err="1"/>
              <a:t>Anscombe’s</a:t>
            </a:r>
            <a:r>
              <a:rPr lang="fi-FI" dirty="0"/>
              <a:t> </a:t>
            </a:r>
            <a:r>
              <a:rPr lang="fi-FI" dirty="0" err="1"/>
              <a:t>quartet</a:t>
            </a:r>
            <a:endParaRPr lang="fi-FI" dirty="0"/>
          </a:p>
        </p:txBody>
      </p:sp>
      <p:sp>
        <p:nvSpPr>
          <p:cNvPr id="3" name="Content Placeholder 2"/>
          <p:cNvSpPr>
            <a:spLocks noGrp="1"/>
          </p:cNvSpPr>
          <p:nvPr>
            <p:ph idx="1"/>
          </p:nvPr>
        </p:nvSpPr>
        <p:spPr>
          <a:xfrm>
            <a:off x="2144713" y="5689146"/>
            <a:ext cx="8229600" cy="1022937"/>
          </a:xfrm>
        </p:spPr>
        <p:txBody>
          <a:bodyPr>
            <a:normAutofit fontScale="55000" lnSpcReduction="20000"/>
          </a:bodyPr>
          <a:lstStyle/>
          <a:p>
            <a:r>
              <a:rPr lang="en-US" sz="1800" dirty="0" err="1"/>
              <a:t>Anscombe.svg</a:t>
            </a:r>
            <a:r>
              <a:rPr lang="en-US" sz="1800" dirty="0"/>
              <a:t>: </a:t>
            </a:r>
            <a:r>
              <a:rPr lang="en-US" sz="1800" dirty="0" err="1"/>
              <a:t>Schutzderivative</a:t>
            </a:r>
            <a:r>
              <a:rPr lang="en-US" sz="1800" dirty="0"/>
              <a:t> work (label using subscripts): Avenue (talk) - </a:t>
            </a:r>
            <a:r>
              <a:rPr lang="en-US" sz="1800" dirty="0" err="1"/>
              <a:t>Anscombe.svg</a:t>
            </a:r>
            <a:r>
              <a:rPr lang="en-US" sz="1800" dirty="0"/>
              <a:t>, CC BY-SA 3.0, https://commons.wikimedia.org/w/index.php?curid=9838454</a:t>
            </a:r>
            <a:endParaRPr lang="fi-FI" sz="1800" dirty="0"/>
          </a:p>
          <a:p>
            <a:endParaRPr lang="en-US" sz="1900" dirty="0"/>
          </a:p>
          <a:p>
            <a:r>
              <a:rPr lang="en-US" sz="2600" dirty="0"/>
              <a:t>Anscombe’s quartet indicates clearly the need of </a:t>
            </a:r>
            <a:r>
              <a:rPr lang="en-US" sz="2600" b="1" dirty="0"/>
              <a:t>visualization</a:t>
            </a:r>
            <a:r>
              <a:rPr lang="en-US" sz="2600" dirty="0"/>
              <a:t> before modeling, all the images share same statistical properties</a:t>
            </a:r>
          </a:p>
          <a:p>
            <a:endParaRPr lang="en-US" sz="12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563C58B-53B6-420B-BF91-959F2AD1AF4D}" type="datetime1">
              <a:rPr lang="fi-FI" smtClean="0"/>
              <a:pPr>
                <a:defRPr/>
              </a:pPr>
              <a:t>19.8.2024</a:t>
            </a:fld>
            <a:endParaRPr lang="fi-FI" dirty="0"/>
          </a:p>
        </p:txBody>
      </p:sp>
      <p:sp>
        <p:nvSpPr>
          <p:cNvPr id="6" name="Slide Number Placeholder 5"/>
          <p:cNvSpPr>
            <a:spLocks noGrp="1"/>
          </p:cNvSpPr>
          <p:nvPr>
            <p:ph type="sldNum" sz="quarter" idx="4294967295"/>
          </p:nvPr>
        </p:nvSpPr>
        <p:spPr/>
        <p:txBody>
          <a:bodyPr/>
          <a:lstStyle/>
          <a:p>
            <a:pPr>
              <a:defRPr/>
            </a:pPr>
            <a:fld id="{B05D1AA9-B85F-48C9-A0D2-07F507A6B5B2}" type="slidenum">
              <a:rPr lang="fi-FI" smtClean="0"/>
              <a:pPr>
                <a:defRPr/>
              </a:pPr>
              <a:t>16</a:t>
            </a:fld>
            <a:endParaRPr lang="fi-FI"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126" y="1560299"/>
            <a:ext cx="5650500" cy="4109455"/>
          </a:xfrm>
          <a:prstGeom prst="rect">
            <a:avLst/>
          </a:prstGeom>
        </p:spPr>
      </p:pic>
    </p:spTree>
    <p:extLst>
      <p:ext uri="{BB962C8B-B14F-4D97-AF65-F5344CB8AC3E}">
        <p14:creationId xmlns:p14="http://schemas.microsoft.com/office/powerpoint/2010/main" val="53256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8012"/>
            <a:ext cx="8229600" cy="819937"/>
          </a:xfrm>
        </p:spPr>
        <p:txBody>
          <a:bodyPr/>
          <a:lstStyle/>
          <a:p>
            <a:r>
              <a:rPr lang="fi-FI" dirty="0"/>
              <a:t>Basics, </a:t>
            </a:r>
            <a:r>
              <a:rPr lang="fi-FI" dirty="0" err="1"/>
              <a:t>Amplitude</a:t>
            </a:r>
            <a:endParaRPr lang="fi-FI" dirty="0"/>
          </a:p>
        </p:txBody>
      </p:sp>
      <p:sp>
        <p:nvSpPr>
          <p:cNvPr id="3" name="Content Placeholder 2"/>
          <p:cNvSpPr>
            <a:spLocks noGrp="1"/>
          </p:cNvSpPr>
          <p:nvPr>
            <p:ph idx="1"/>
          </p:nvPr>
        </p:nvSpPr>
        <p:spPr>
          <a:xfrm>
            <a:off x="1687513" y="1255401"/>
            <a:ext cx="10009492" cy="1370927"/>
          </a:xfrm>
        </p:spPr>
        <p:txBody>
          <a:bodyPr>
            <a:noAutofit/>
          </a:bodyPr>
          <a:lstStyle/>
          <a:p>
            <a:r>
              <a:rPr lang="en-US" sz="2800" dirty="0"/>
              <a:t>Amplitude is the value of a single sample (~height, positive or negative) compared to the reference level/plane </a:t>
            </a:r>
            <a:r>
              <a:rPr lang="fi-FI" sz="2400" dirty="0"/>
              <a:t>(</a:t>
            </a:r>
            <a:r>
              <a:rPr lang="en-US" sz="2400" dirty="0"/>
              <a:t>usually some constant, in practice zero level</a:t>
            </a:r>
            <a:r>
              <a:rPr lang="fi-FI" sz="2400" dirty="0"/>
              <a:t>)</a:t>
            </a:r>
          </a:p>
          <a:p>
            <a:r>
              <a:rPr lang="fi-FI" sz="2400" dirty="0" err="1"/>
              <a:t>All</a:t>
            </a:r>
            <a:r>
              <a:rPr lang="fi-FI" sz="2400" dirty="0"/>
              <a:t> </a:t>
            </a:r>
            <a:r>
              <a:rPr lang="fi-FI" sz="2400" dirty="0" err="1"/>
              <a:t>peak</a:t>
            </a:r>
            <a:r>
              <a:rPr lang="fi-FI" sz="2400" dirty="0"/>
              <a:t>, </a:t>
            </a:r>
            <a:r>
              <a:rPr lang="fi-FI" sz="2400" dirty="0" err="1"/>
              <a:t>middle</a:t>
            </a:r>
            <a:r>
              <a:rPr lang="fi-FI" sz="2400" dirty="0"/>
              <a:t> and </a:t>
            </a:r>
            <a:r>
              <a:rPr lang="fi-FI" sz="2400" dirty="0" err="1"/>
              <a:t>valley</a:t>
            </a:r>
            <a:r>
              <a:rPr lang="fi-FI" sz="2400" dirty="0"/>
              <a:t> </a:t>
            </a:r>
            <a:r>
              <a:rPr lang="fi-FI" sz="2400" dirty="0" err="1"/>
              <a:t>points</a:t>
            </a:r>
            <a:r>
              <a:rPr lang="fi-FI" sz="2400" dirty="0"/>
              <a:t> </a:t>
            </a:r>
            <a:r>
              <a:rPr lang="fi-FI" sz="2400" dirty="0" err="1"/>
              <a:t>are</a:t>
            </a:r>
            <a:r>
              <a:rPr lang="fi-FI" sz="2400" dirty="0"/>
              <a:t> </a:t>
            </a:r>
            <a:r>
              <a:rPr lang="fi-FI" sz="2400" dirty="0" err="1"/>
              <a:t>amplitudes</a:t>
            </a:r>
            <a:r>
              <a:rPr lang="fi-FI" sz="2400" dirty="0"/>
              <a:t> in </a:t>
            </a:r>
            <a:r>
              <a:rPr lang="fi-FI" sz="2400" dirty="0" err="1"/>
              <a:t>every</a:t>
            </a:r>
            <a:r>
              <a:rPr lang="fi-FI" sz="2400" dirty="0"/>
              <a:t> </a:t>
            </a:r>
            <a:r>
              <a:rPr lang="fi-FI" sz="2400" dirty="0" err="1"/>
              <a:t>curve</a:t>
            </a:r>
            <a:endParaRPr lang="fi-FI" sz="24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17</a:t>
            </a:fld>
            <a:endParaRPr lang="fi-FI" dirty="0"/>
          </a:p>
        </p:txBody>
      </p:sp>
      <p:sp>
        <p:nvSpPr>
          <p:cNvPr id="9" name="TextBox 8"/>
          <p:cNvSpPr txBox="1"/>
          <p:nvPr/>
        </p:nvSpPr>
        <p:spPr>
          <a:xfrm>
            <a:off x="2698284" y="6127424"/>
            <a:ext cx="2313454" cy="369332"/>
          </a:xfrm>
          <a:prstGeom prst="rect">
            <a:avLst/>
          </a:prstGeom>
          <a:noFill/>
        </p:spPr>
        <p:txBody>
          <a:bodyPr wrap="none" rtlCol="0">
            <a:spAutoFit/>
          </a:bodyPr>
          <a:lstStyle/>
          <a:p>
            <a:r>
              <a:rPr lang="fi-FI" dirty="0"/>
              <a:t>Wikimedia </a:t>
            </a:r>
            <a:r>
              <a:rPr lang="fi-FI" dirty="0" err="1"/>
              <a:t>commons</a:t>
            </a:r>
            <a:endParaRPr lang="en-US" dirty="0"/>
          </a:p>
        </p:txBody>
      </p:sp>
      <p:pic>
        <p:nvPicPr>
          <p:cNvPr id="10" name="Picture 9" descr="A graph of a graph showing the growth of the united states&#10;&#10;Description automatically generated with medium confidence">
            <a:extLst>
              <a:ext uri="{FF2B5EF4-FFF2-40B4-BE49-F238E27FC236}">
                <a16:creationId xmlns:a16="http://schemas.microsoft.com/office/drawing/2014/main" id="{BFC58811-8F82-5193-80CB-1CD44CB09222}"/>
              </a:ext>
            </a:extLst>
          </p:cNvPr>
          <p:cNvPicPr>
            <a:picLocks noChangeAspect="1"/>
          </p:cNvPicPr>
          <p:nvPr/>
        </p:nvPicPr>
        <p:blipFill>
          <a:blip r:embed="rId2"/>
          <a:stretch>
            <a:fillRect/>
          </a:stretch>
        </p:blipFill>
        <p:spPr>
          <a:xfrm>
            <a:off x="2560319" y="2891825"/>
            <a:ext cx="5968180" cy="3332377"/>
          </a:xfrm>
          <a:prstGeom prst="rect">
            <a:avLst/>
          </a:prstGeom>
        </p:spPr>
      </p:pic>
    </p:spTree>
    <p:extLst>
      <p:ext uri="{BB962C8B-B14F-4D97-AF65-F5344CB8AC3E}">
        <p14:creationId xmlns:p14="http://schemas.microsoft.com/office/powerpoint/2010/main" val="459383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759" y="533991"/>
            <a:ext cx="8229600" cy="556727"/>
          </a:xfrm>
        </p:spPr>
        <p:txBody>
          <a:bodyPr>
            <a:normAutofit fontScale="90000"/>
          </a:bodyPr>
          <a:lstStyle/>
          <a:p>
            <a:r>
              <a:rPr lang="fi-FI" dirty="0" err="1"/>
              <a:t>Phase</a:t>
            </a:r>
            <a:endParaRPr lang="en-US" dirty="0"/>
          </a:p>
        </p:txBody>
      </p:sp>
      <p:sp>
        <p:nvSpPr>
          <p:cNvPr id="3" name="Content Placeholder 2"/>
          <p:cNvSpPr>
            <a:spLocks noGrp="1"/>
          </p:cNvSpPr>
          <p:nvPr>
            <p:ph idx="1"/>
          </p:nvPr>
        </p:nvSpPr>
        <p:spPr>
          <a:xfrm>
            <a:off x="1918522" y="1117284"/>
            <a:ext cx="8229600" cy="1049661"/>
          </a:xfrm>
        </p:spPr>
        <p:txBody>
          <a:bodyPr/>
          <a:lstStyle/>
          <a:p>
            <a:r>
              <a:rPr lang="en-US" sz="2800" dirty="0"/>
              <a:t>Phase is the slope (angle) between two consecutive (fixed time) samples</a:t>
            </a:r>
          </a:p>
          <a:p>
            <a:endParaRPr lang="en-US" dirty="0"/>
          </a:p>
          <a:p>
            <a:endParaRPr lang="en-US"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18</a:t>
            </a:fld>
            <a:endParaRPr lang="fi-FI" dirty="0"/>
          </a:p>
        </p:txBody>
      </p:sp>
      <p:sp>
        <p:nvSpPr>
          <p:cNvPr id="7" name="TextBox 6"/>
          <p:cNvSpPr txBox="1"/>
          <p:nvPr/>
        </p:nvSpPr>
        <p:spPr>
          <a:xfrm>
            <a:off x="2025737" y="5566370"/>
            <a:ext cx="5793317" cy="923330"/>
          </a:xfrm>
          <a:prstGeom prst="rect">
            <a:avLst/>
          </a:prstGeom>
          <a:noFill/>
        </p:spPr>
        <p:txBody>
          <a:bodyPr wrap="none" rtlCol="0">
            <a:spAutoFit/>
          </a:bodyPr>
          <a:lstStyle/>
          <a:p>
            <a:r>
              <a:rPr lang="en-US" dirty="0"/>
              <a:t>Modified from: By Guiding light - Excel, CC BY-SA 4.0, </a:t>
            </a:r>
          </a:p>
          <a:p>
            <a:r>
              <a:rPr lang="en-US" dirty="0"/>
              <a:t>https://en.wikipedia.org/w/index.php?curid=56566819</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091" y="2083219"/>
            <a:ext cx="5533528" cy="3347727"/>
          </a:xfrm>
          <a:prstGeom prst="rect">
            <a:avLst/>
          </a:prstGeom>
        </p:spPr>
      </p:pic>
      <p:sp>
        <p:nvSpPr>
          <p:cNvPr id="9" name="TextBox 8"/>
          <p:cNvSpPr txBox="1"/>
          <p:nvPr/>
        </p:nvSpPr>
        <p:spPr>
          <a:xfrm>
            <a:off x="5299788" y="3914583"/>
            <a:ext cx="1467068" cy="369332"/>
          </a:xfrm>
          <a:prstGeom prst="rect">
            <a:avLst/>
          </a:prstGeom>
          <a:noFill/>
        </p:spPr>
        <p:txBody>
          <a:bodyPr wrap="none" rtlCol="0">
            <a:spAutoFit/>
          </a:bodyPr>
          <a:lstStyle/>
          <a:p>
            <a:r>
              <a:rPr lang="fi-FI" dirty="0" err="1"/>
              <a:t>Phase</a:t>
            </a:r>
            <a:r>
              <a:rPr lang="fi-FI" dirty="0"/>
              <a:t> </a:t>
            </a:r>
            <a:r>
              <a:rPr lang="fi-FI" dirty="0" err="1"/>
              <a:t>angle</a:t>
            </a:r>
            <a:endParaRPr lang="en-US" dirty="0"/>
          </a:p>
        </p:txBody>
      </p:sp>
      <p:sp>
        <p:nvSpPr>
          <p:cNvPr id="10" name="TextBox 9"/>
          <p:cNvSpPr txBox="1"/>
          <p:nvPr/>
        </p:nvSpPr>
        <p:spPr>
          <a:xfrm>
            <a:off x="8582891" y="2083219"/>
            <a:ext cx="2921280" cy="2585323"/>
          </a:xfrm>
          <a:prstGeom prst="rect">
            <a:avLst/>
          </a:prstGeom>
          <a:noFill/>
        </p:spPr>
        <p:txBody>
          <a:bodyPr wrap="square" rtlCol="0">
            <a:spAutoFit/>
          </a:bodyPr>
          <a:lstStyle/>
          <a:p>
            <a:r>
              <a:rPr lang="fi-FI" dirty="0"/>
              <a:t>HOWEVER, this </a:t>
            </a:r>
            <a:r>
              <a:rPr lang="fi-FI" dirty="0" err="1"/>
              <a:t>phase</a:t>
            </a:r>
            <a:r>
              <a:rPr lang="fi-FI" dirty="0"/>
              <a:t> is not </a:t>
            </a:r>
            <a:r>
              <a:rPr lang="fi-FI" dirty="0" err="1"/>
              <a:t>important</a:t>
            </a:r>
            <a:r>
              <a:rPr lang="fi-FI" dirty="0"/>
              <a:t> </a:t>
            </a:r>
            <a:r>
              <a:rPr lang="fi-FI" dirty="0" err="1"/>
              <a:t>nor</a:t>
            </a:r>
            <a:r>
              <a:rPr lang="fi-FI" dirty="0"/>
              <a:t> </a:t>
            </a:r>
            <a:r>
              <a:rPr lang="fi-FI" dirty="0" err="1"/>
              <a:t>significantly</a:t>
            </a:r>
            <a:r>
              <a:rPr lang="fi-FI" dirty="0"/>
              <a:t> </a:t>
            </a:r>
            <a:r>
              <a:rPr lang="fi-FI" dirty="0" err="1"/>
              <a:t>useful</a:t>
            </a:r>
            <a:r>
              <a:rPr lang="fi-FI" dirty="0"/>
              <a:t>, </a:t>
            </a:r>
            <a:r>
              <a:rPr lang="fi-FI" dirty="0" err="1"/>
              <a:t>exept</a:t>
            </a:r>
            <a:r>
              <a:rPr lang="fi-FI" dirty="0"/>
              <a:t> </a:t>
            </a:r>
            <a:r>
              <a:rPr lang="fi-FI" dirty="0" err="1"/>
              <a:t>when</a:t>
            </a:r>
            <a:r>
              <a:rPr lang="fi-FI" dirty="0"/>
              <a:t> </a:t>
            </a:r>
            <a:r>
              <a:rPr lang="fi-FI" dirty="0" err="1"/>
              <a:t>repairing</a:t>
            </a:r>
            <a:r>
              <a:rPr lang="fi-FI" dirty="0"/>
              <a:t>/ </a:t>
            </a:r>
            <a:r>
              <a:rPr lang="fi-FI" dirty="0" err="1"/>
              <a:t>interpolating</a:t>
            </a:r>
            <a:r>
              <a:rPr lang="fi-FI" dirty="0"/>
              <a:t> </a:t>
            </a:r>
            <a:r>
              <a:rPr lang="fi-FI" dirty="0" err="1"/>
              <a:t>the</a:t>
            </a:r>
            <a:r>
              <a:rPr lang="fi-FI" dirty="0"/>
              <a:t> data</a:t>
            </a:r>
          </a:p>
          <a:p>
            <a:endParaRPr lang="fi-FI" dirty="0"/>
          </a:p>
          <a:p>
            <a:r>
              <a:rPr lang="fi-FI" dirty="0" err="1"/>
              <a:t>Frequency</a:t>
            </a:r>
            <a:r>
              <a:rPr lang="fi-FI" dirty="0"/>
              <a:t> </a:t>
            </a:r>
            <a:r>
              <a:rPr lang="fi-FI" dirty="0" err="1"/>
              <a:t>phases</a:t>
            </a:r>
            <a:r>
              <a:rPr lang="fi-FI" dirty="0"/>
              <a:t> </a:t>
            </a:r>
            <a:r>
              <a:rPr lang="fi-FI" dirty="0" err="1"/>
              <a:t>are</a:t>
            </a:r>
            <a:r>
              <a:rPr lang="fi-FI" dirty="0"/>
              <a:t> </a:t>
            </a:r>
            <a:r>
              <a:rPr lang="fi-FI" dirty="0" err="1"/>
              <a:t>more</a:t>
            </a:r>
            <a:r>
              <a:rPr lang="fi-FI" dirty="0"/>
              <a:t> </a:t>
            </a:r>
            <a:r>
              <a:rPr lang="fi-FI" dirty="0" err="1"/>
              <a:t>useful</a:t>
            </a:r>
            <a:r>
              <a:rPr lang="fi-FI" dirty="0"/>
              <a:t> </a:t>
            </a:r>
            <a:r>
              <a:rPr lang="fi-FI" dirty="0" err="1"/>
              <a:t>than</a:t>
            </a:r>
            <a:r>
              <a:rPr lang="fi-FI" dirty="0"/>
              <a:t> this </a:t>
            </a:r>
            <a:r>
              <a:rPr lang="fi-FI" dirty="0" err="1"/>
              <a:t>phase</a:t>
            </a:r>
            <a:endParaRPr lang="en-US" dirty="0"/>
          </a:p>
        </p:txBody>
      </p:sp>
    </p:spTree>
    <p:extLst>
      <p:ext uri="{BB962C8B-B14F-4D97-AF65-F5344CB8AC3E}">
        <p14:creationId xmlns:p14="http://schemas.microsoft.com/office/powerpoint/2010/main" val="217158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531" y="506544"/>
            <a:ext cx="8229600" cy="519404"/>
          </a:xfrm>
        </p:spPr>
        <p:txBody>
          <a:bodyPr>
            <a:normAutofit fontScale="90000"/>
          </a:bodyPr>
          <a:lstStyle/>
          <a:p>
            <a:r>
              <a:rPr lang="fi-FI" dirty="0" err="1"/>
              <a:t>Frequency</a:t>
            </a:r>
            <a:endParaRPr lang="en-US" dirty="0"/>
          </a:p>
        </p:txBody>
      </p:sp>
      <p:sp>
        <p:nvSpPr>
          <p:cNvPr id="3" name="Content Placeholder 2"/>
          <p:cNvSpPr>
            <a:spLocks noGrp="1"/>
          </p:cNvSpPr>
          <p:nvPr>
            <p:ph idx="1"/>
          </p:nvPr>
        </p:nvSpPr>
        <p:spPr>
          <a:xfrm>
            <a:off x="1548434" y="1021999"/>
            <a:ext cx="8229600" cy="1411052"/>
          </a:xfrm>
        </p:spPr>
        <p:txBody>
          <a:bodyPr>
            <a:normAutofit/>
          </a:bodyPr>
          <a:lstStyle/>
          <a:p>
            <a:r>
              <a:rPr lang="en-US" sz="2400" dirty="0"/>
              <a:t>Frequency is (lowest frequency in this case) the distance between the two largest peak associated with the periodic recurrence (see the blue curve), or the periodic variation in the measurements of the day</a:t>
            </a:r>
            <a:endParaRPr lang="fi-FI" sz="24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19</a:t>
            </a:fld>
            <a:endParaRPr lang="fi-FI"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301" y="2420815"/>
            <a:ext cx="7742591" cy="439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4074672" y="3351568"/>
            <a:ext cx="6220" cy="4354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410575" y="3351569"/>
            <a:ext cx="0" cy="833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080892" y="3569282"/>
            <a:ext cx="329682"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11021" y="2906427"/>
            <a:ext cx="1321708" cy="369332"/>
          </a:xfrm>
          <a:prstGeom prst="rect">
            <a:avLst/>
          </a:prstGeom>
          <a:noFill/>
        </p:spPr>
        <p:txBody>
          <a:bodyPr wrap="none" rtlCol="0">
            <a:spAutoFit/>
          </a:bodyPr>
          <a:lstStyle/>
          <a:p>
            <a:r>
              <a:rPr lang="fi-FI" dirty="0" err="1"/>
              <a:t>Frequency</a:t>
            </a:r>
            <a:endParaRPr lang="en-US" dirty="0"/>
          </a:p>
        </p:txBody>
      </p:sp>
      <p:sp>
        <p:nvSpPr>
          <p:cNvPr id="15" name="TextBox 14"/>
          <p:cNvSpPr txBox="1"/>
          <p:nvPr/>
        </p:nvSpPr>
        <p:spPr>
          <a:xfrm>
            <a:off x="7888848" y="2660650"/>
            <a:ext cx="3417980" cy="2862322"/>
          </a:xfrm>
          <a:prstGeom prst="rect">
            <a:avLst/>
          </a:prstGeom>
          <a:noFill/>
        </p:spPr>
        <p:txBody>
          <a:bodyPr wrap="square" rtlCol="0">
            <a:spAutoFit/>
          </a:bodyPr>
          <a:lstStyle/>
          <a:p>
            <a:r>
              <a:rPr lang="fi-FI" dirty="0" err="1"/>
              <a:t>Frequency</a:t>
            </a:r>
            <a:r>
              <a:rPr lang="fi-FI" dirty="0"/>
              <a:t> = </a:t>
            </a:r>
          </a:p>
          <a:p>
            <a:r>
              <a:rPr lang="fi-FI" dirty="0" err="1"/>
              <a:t>Oscillations</a:t>
            </a:r>
            <a:r>
              <a:rPr lang="fi-FI" dirty="0"/>
              <a:t> / </a:t>
            </a:r>
            <a:r>
              <a:rPr lang="fi-FI" dirty="0" err="1"/>
              <a:t>second</a:t>
            </a:r>
            <a:r>
              <a:rPr lang="fi-FI" dirty="0"/>
              <a:t> = Hertz</a:t>
            </a:r>
          </a:p>
          <a:p>
            <a:r>
              <a:rPr lang="fi-FI" dirty="0"/>
              <a:t>In this case:</a:t>
            </a:r>
          </a:p>
          <a:p>
            <a:r>
              <a:rPr lang="fi-FI" dirty="0"/>
              <a:t>1 </a:t>
            </a:r>
            <a:r>
              <a:rPr lang="fi-FI" dirty="0" err="1"/>
              <a:t>oscillation</a:t>
            </a:r>
            <a:r>
              <a:rPr lang="fi-FI" dirty="0"/>
              <a:t> / </a:t>
            </a:r>
            <a:r>
              <a:rPr lang="fi-FI" dirty="0" err="1"/>
              <a:t>day</a:t>
            </a:r>
            <a:r>
              <a:rPr lang="fi-FI" dirty="0"/>
              <a:t> =</a:t>
            </a:r>
          </a:p>
          <a:p>
            <a:r>
              <a:rPr lang="fi-FI" dirty="0"/>
              <a:t>1 / 24*60*60 Hz =</a:t>
            </a:r>
          </a:p>
          <a:p>
            <a:r>
              <a:rPr lang="fi-FI" dirty="0"/>
              <a:t>1 / 86400 Hz</a:t>
            </a:r>
          </a:p>
          <a:p>
            <a:endParaRPr lang="fi-FI" dirty="0"/>
          </a:p>
          <a:p>
            <a:r>
              <a:rPr lang="fi-FI" dirty="0"/>
              <a:t>NOTICE: </a:t>
            </a:r>
            <a:r>
              <a:rPr lang="fi-FI" dirty="0" err="1"/>
              <a:t>change</a:t>
            </a:r>
            <a:r>
              <a:rPr lang="fi-FI" dirty="0"/>
              <a:t> in </a:t>
            </a:r>
          </a:p>
          <a:p>
            <a:r>
              <a:rPr lang="fi-FI" dirty="0" err="1"/>
              <a:t>sensor</a:t>
            </a:r>
            <a:r>
              <a:rPr lang="fi-FI" dirty="0"/>
              <a:t> </a:t>
            </a:r>
            <a:r>
              <a:rPr lang="fi-FI" dirty="0" err="1"/>
              <a:t>sampling</a:t>
            </a:r>
            <a:r>
              <a:rPr lang="fi-FI" dirty="0"/>
              <a:t> </a:t>
            </a:r>
            <a:r>
              <a:rPr lang="fi-FI" dirty="0" err="1"/>
              <a:t>near</a:t>
            </a:r>
            <a:r>
              <a:rPr lang="fi-FI" dirty="0"/>
              <a:t> </a:t>
            </a:r>
            <a:r>
              <a:rPr lang="fi-FI" dirty="0" err="1"/>
              <a:t>index</a:t>
            </a:r>
            <a:r>
              <a:rPr lang="fi-FI" dirty="0"/>
              <a:t> 1900</a:t>
            </a:r>
            <a:endParaRPr lang="en-US" dirty="0"/>
          </a:p>
        </p:txBody>
      </p:sp>
      <p:cxnSp>
        <p:nvCxnSpPr>
          <p:cNvPr id="10" name="Straight Arrow Connector 9"/>
          <p:cNvCxnSpPr/>
          <p:nvPr/>
        </p:nvCxnSpPr>
        <p:spPr>
          <a:xfrm>
            <a:off x="4994564" y="3351569"/>
            <a:ext cx="0" cy="435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202382" y="3351569"/>
            <a:ext cx="0" cy="54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994564" y="3610038"/>
            <a:ext cx="207818"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228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419" y="457201"/>
            <a:ext cx="8229600" cy="772245"/>
          </a:xfrm>
        </p:spPr>
        <p:txBody>
          <a:bodyPr/>
          <a:lstStyle/>
          <a:p>
            <a:r>
              <a:rPr lang="fi-FI" dirty="0"/>
              <a:t>Time </a:t>
            </a:r>
            <a:r>
              <a:rPr lang="fi-FI" dirty="0" err="1"/>
              <a:t>series</a:t>
            </a:r>
            <a:r>
              <a:rPr lang="fi-FI" dirty="0"/>
              <a:t> </a:t>
            </a:r>
            <a:r>
              <a:rPr lang="fi-FI" dirty="0" err="1"/>
              <a:t>analysis</a:t>
            </a:r>
            <a:r>
              <a:rPr lang="fi-FI" dirty="0"/>
              <a:t> -</a:t>
            </a:r>
            <a:r>
              <a:rPr lang="fi-FI" dirty="0" err="1"/>
              <a:t>course</a:t>
            </a:r>
            <a:endParaRPr lang="fi-FI" dirty="0"/>
          </a:p>
        </p:txBody>
      </p:sp>
      <p:sp>
        <p:nvSpPr>
          <p:cNvPr id="3" name="Content Placeholder 2"/>
          <p:cNvSpPr>
            <a:spLocks noGrp="1"/>
          </p:cNvSpPr>
          <p:nvPr>
            <p:ph idx="1"/>
          </p:nvPr>
        </p:nvSpPr>
        <p:spPr>
          <a:xfrm>
            <a:off x="1760207" y="1810830"/>
            <a:ext cx="8229600" cy="3144628"/>
          </a:xfrm>
        </p:spPr>
        <p:txBody>
          <a:bodyPr/>
          <a:lstStyle/>
          <a:p>
            <a:r>
              <a:rPr lang="en-US" sz="2400" dirty="0"/>
              <a:t>This course is concentrated on discrete consecutive 1-n dimensional data processing</a:t>
            </a:r>
          </a:p>
          <a:p>
            <a:endParaRPr lang="en-US" dirty="0"/>
          </a:p>
          <a:p>
            <a:r>
              <a:rPr lang="en-US" sz="2400" dirty="0"/>
              <a:t>This course will not deal image-based time series</a:t>
            </a:r>
          </a:p>
          <a:p>
            <a:endParaRPr lang="en-US" sz="2400" dirty="0"/>
          </a:p>
          <a:p>
            <a:r>
              <a:rPr lang="en-US" sz="2400" dirty="0"/>
              <a:t>Students are assumed to have basic+ to moderate coding skills in Python</a:t>
            </a:r>
          </a:p>
          <a:p>
            <a:endParaRPr lang="en-US" sz="2400"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2</a:t>
            </a:fld>
            <a:endParaRPr lang="fi-FI" dirty="0"/>
          </a:p>
        </p:txBody>
      </p:sp>
    </p:spTree>
    <p:extLst>
      <p:ext uri="{BB962C8B-B14F-4D97-AF65-F5344CB8AC3E}">
        <p14:creationId xmlns:p14="http://schemas.microsoft.com/office/powerpoint/2010/main" val="3631476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78" y="397260"/>
            <a:ext cx="4945922" cy="728155"/>
          </a:xfrm>
        </p:spPr>
        <p:txBody>
          <a:bodyPr/>
          <a:lstStyle/>
          <a:p>
            <a:r>
              <a:rPr lang="fi-FI" dirty="0" err="1"/>
              <a:t>Trends+seasonality</a:t>
            </a:r>
            <a:endParaRPr lang="fi-FI" dirty="0"/>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20</a:t>
            </a:fld>
            <a:endParaRPr lang="fi-FI" dirty="0"/>
          </a:p>
        </p:txBody>
      </p:sp>
      <p:sp>
        <p:nvSpPr>
          <p:cNvPr id="15" name="TextBox 14">
            <a:extLst>
              <a:ext uri="{FF2B5EF4-FFF2-40B4-BE49-F238E27FC236}">
                <a16:creationId xmlns:a16="http://schemas.microsoft.com/office/drawing/2014/main" id="{DB015FDD-C078-FAED-FA52-BF419BE437E3}"/>
              </a:ext>
            </a:extLst>
          </p:cNvPr>
          <p:cNvSpPr txBox="1"/>
          <p:nvPr/>
        </p:nvSpPr>
        <p:spPr>
          <a:xfrm>
            <a:off x="5413200" y="335845"/>
            <a:ext cx="6778800" cy="6186309"/>
          </a:xfrm>
          <a:prstGeom prst="rect">
            <a:avLst/>
          </a:prstGeom>
          <a:noFill/>
        </p:spPr>
        <p:txBody>
          <a:bodyPr wrap="square" rtlCol="0">
            <a:spAutoFit/>
          </a:bodyPr>
          <a:lstStyle/>
          <a:p>
            <a:r>
              <a:rPr lang="fi-FI" sz="900" b="1" dirty="0">
                <a:solidFill>
                  <a:srgbClr val="0000FF"/>
                </a:solidFill>
                <a:effectLst/>
                <a:latin typeface="Courier New" panose="02070309020205020404" pitchFamily="49" charset="0"/>
              </a:rPr>
              <a:t>import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numpy</a:t>
            </a:r>
            <a:r>
              <a:rPr lang="fi-FI" sz="900" dirty="0">
                <a:solidFill>
                  <a:srgbClr val="000000"/>
                </a:solidFill>
                <a:effectLst/>
                <a:latin typeface="Courier New" panose="02070309020205020404" pitchFamily="49" charset="0"/>
              </a:rPr>
              <a:t> </a:t>
            </a:r>
            <a:r>
              <a:rPr lang="fi-FI" sz="900" b="1" dirty="0">
                <a:solidFill>
                  <a:srgbClr val="0000FF"/>
                </a:solidFill>
                <a:effectLst/>
                <a:latin typeface="Courier New" panose="02070309020205020404" pitchFamily="49" charset="0"/>
              </a:rPr>
              <a:t>as</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np</a:t>
            </a:r>
            <a:r>
              <a:rPr lang="fi-FI" sz="900" dirty="0">
                <a:solidFill>
                  <a:srgbClr val="000000"/>
                </a:solidFill>
                <a:effectLst/>
                <a:latin typeface="Courier New" panose="02070309020205020404" pitchFamily="49" charset="0"/>
              </a:rPr>
              <a:t> </a:t>
            </a:r>
          </a:p>
          <a:p>
            <a:r>
              <a:rPr lang="fi-FI" sz="900" b="1" dirty="0" err="1">
                <a:solidFill>
                  <a:srgbClr val="0000FF"/>
                </a:solidFill>
                <a:effectLst/>
                <a:latin typeface="Courier New" panose="02070309020205020404" pitchFamily="49" charset="0"/>
              </a:rPr>
              <a:t>from</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numpy</a:t>
            </a:r>
            <a:r>
              <a:rPr lang="fi-FI" sz="900" dirty="0">
                <a:solidFill>
                  <a:srgbClr val="000000"/>
                </a:solidFill>
                <a:effectLst/>
                <a:latin typeface="Courier New" panose="02070309020205020404" pitchFamily="49" charset="0"/>
              </a:rPr>
              <a:t> </a:t>
            </a:r>
            <a:r>
              <a:rPr lang="fi-FI" sz="900" b="1" dirty="0">
                <a:solidFill>
                  <a:srgbClr val="0000FF"/>
                </a:solidFill>
                <a:effectLst/>
                <a:latin typeface="Courier New" panose="02070309020205020404" pitchFamily="49" charset="0"/>
              </a:rPr>
              <a:t>import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cos</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sin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pi</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absolute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arange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mean</a:t>
            </a:r>
            <a:r>
              <a:rPr lang="fi-FI" sz="900" dirty="0">
                <a:solidFill>
                  <a:srgbClr val="000000"/>
                </a:solidFill>
                <a:effectLst/>
                <a:latin typeface="Courier New" panose="02070309020205020404" pitchFamily="49" charset="0"/>
              </a:rPr>
              <a:t> </a:t>
            </a:r>
          </a:p>
          <a:p>
            <a:r>
              <a:rPr lang="fi-FI" sz="900" b="1" dirty="0">
                <a:solidFill>
                  <a:srgbClr val="0000FF"/>
                </a:solidFill>
                <a:effectLst/>
                <a:latin typeface="Courier New" panose="02070309020205020404" pitchFamily="49" charset="0"/>
              </a:rPr>
              <a:t>import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matplotlib.pyplot</a:t>
            </a:r>
            <a:r>
              <a:rPr lang="fi-FI" sz="900" dirty="0">
                <a:solidFill>
                  <a:srgbClr val="000000"/>
                </a:solidFill>
                <a:effectLst/>
                <a:latin typeface="Courier New" panose="02070309020205020404" pitchFamily="49" charset="0"/>
              </a:rPr>
              <a:t> </a:t>
            </a:r>
            <a:r>
              <a:rPr lang="fi-FI" sz="900" b="1" dirty="0">
                <a:solidFill>
                  <a:srgbClr val="0000FF"/>
                </a:solidFill>
                <a:effectLst/>
                <a:latin typeface="Courier New" panose="02070309020205020404" pitchFamily="49" charset="0"/>
              </a:rPr>
              <a:t>as</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plt</a:t>
            </a:r>
            <a:r>
              <a:rPr lang="fi-FI" sz="900" dirty="0">
                <a:solidFill>
                  <a:srgbClr val="000000"/>
                </a:solidFill>
                <a:effectLst/>
                <a:latin typeface="Courier New" panose="02070309020205020404" pitchFamily="49" charset="0"/>
              </a:rPr>
              <a:t> </a:t>
            </a:r>
          </a:p>
          <a:p>
            <a:r>
              <a:rPr lang="fi-FI" sz="900" b="1" dirty="0" err="1">
                <a:solidFill>
                  <a:srgbClr val="0000FF"/>
                </a:solidFill>
                <a:effectLst/>
                <a:latin typeface="Courier New" panose="02070309020205020404" pitchFamily="49" charset="0"/>
              </a:rPr>
              <a:t>from</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scipy</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stats</a:t>
            </a:r>
            <a:r>
              <a:rPr lang="fi-FI" sz="900" dirty="0">
                <a:solidFill>
                  <a:srgbClr val="000000"/>
                </a:solidFill>
                <a:effectLst/>
                <a:latin typeface="Courier New" panose="02070309020205020404" pitchFamily="49" charset="0"/>
              </a:rPr>
              <a:t> </a:t>
            </a:r>
            <a:r>
              <a:rPr lang="fi-FI" sz="900" b="1" dirty="0">
                <a:solidFill>
                  <a:srgbClr val="0000FF"/>
                </a:solidFill>
                <a:effectLst/>
                <a:latin typeface="Courier New" panose="02070309020205020404" pitchFamily="49" charset="0"/>
              </a:rPr>
              <a:t>import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skew</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kurtosis</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fs</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8000</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#sampling </a:t>
            </a:r>
            <a:r>
              <a:rPr lang="fi-FI" sz="900" dirty="0" err="1">
                <a:solidFill>
                  <a:srgbClr val="008000"/>
                </a:solidFill>
                <a:effectLst/>
                <a:latin typeface="Courier New" panose="02070309020205020404" pitchFamily="49" charset="0"/>
              </a:rPr>
              <a:t>frequency</a:t>
            </a:r>
            <a:r>
              <a:rPr lang="fi-FI" sz="900" dirty="0">
                <a:solidFill>
                  <a:srgbClr val="008000"/>
                </a:solidFill>
                <a:effectLst/>
                <a:latin typeface="Courier New" panose="02070309020205020404" pitchFamily="49" charset="0"/>
              </a:rPr>
              <a:t> Hz</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freq</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440</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#Hertz</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end_time</a:t>
            </a:r>
            <a:r>
              <a:rPr lang="fi-FI" sz="900" dirty="0">
                <a:solidFill>
                  <a:srgbClr val="000000"/>
                </a:solidFill>
                <a:effectLst/>
                <a:latin typeface="Courier New" panose="02070309020205020404" pitchFamily="49" charset="0"/>
              </a:rPr>
              <a:t> </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FF0000"/>
                </a:solidFill>
                <a:effectLst/>
                <a:latin typeface="Courier New" panose="02070309020205020404" pitchFamily="49" charset="0"/>
              </a:rPr>
              <a:t>0.1</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time</a:t>
            </a:r>
            <a:r>
              <a:rPr lang="fi-FI" sz="900" dirty="0">
                <a:solidFill>
                  <a:srgbClr val="000000"/>
                </a:solidFill>
                <a:effectLst/>
                <a:latin typeface="Courier New" panose="02070309020205020404" pitchFamily="49" charset="0"/>
              </a:rPr>
              <a:t> </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np</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arange</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end_time</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1</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fs</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start</a:t>
            </a:r>
            <a:r>
              <a:rPr lang="fi-FI" sz="900" dirty="0">
                <a:solidFill>
                  <a:srgbClr val="008000"/>
                </a:solidFill>
                <a:effectLst/>
                <a:latin typeface="Courier New" panose="02070309020205020404" pitchFamily="49" charset="0"/>
              </a:rPr>
              <a:t>, stop, </a:t>
            </a:r>
            <a:r>
              <a:rPr lang="fi-FI" sz="900" dirty="0" err="1">
                <a:solidFill>
                  <a:srgbClr val="008000"/>
                </a:solidFill>
                <a:effectLst/>
                <a:latin typeface="Courier New" panose="02070309020205020404" pitchFamily="49" charset="0"/>
              </a:rPr>
              <a:t>step</a:t>
            </a:r>
            <a:r>
              <a:rPr lang="fi-FI" sz="900" dirty="0">
                <a:solidFill>
                  <a:srgbClr val="008000"/>
                </a:solidFill>
                <a:effectLst/>
                <a:latin typeface="Courier New" panose="02070309020205020404" pitchFamily="49" charset="0"/>
              </a:rPr>
              <a:t> #time </a:t>
            </a:r>
            <a:r>
              <a:rPr lang="fi-FI" sz="900" dirty="0" err="1">
                <a:solidFill>
                  <a:srgbClr val="008000"/>
                </a:solidFill>
                <a:effectLst/>
                <a:latin typeface="Courier New" panose="02070309020205020404" pitchFamily="49" charset="0"/>
              </a:rPr>
              <a:t>series</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vector</a:t>
            </a:r>
            <a:r>
              <a:rPr lang="fi-FI" sz="900" dirty="0">
                <a:solidFill>
                  <a:srgbClr val="000000"/>
                </a:solidFill>
                <a:effectLst/>
                <a:latin typeface="Courier New" panose="02070309020205020404" pitchFamily="49" charset="0"/>
              </a:rPr>
              <a:t> </a:t>
            </a:r>
          </a:p>
          <a:p>
            <a:r>
              <a:rPr lang="fi-FI" sz="900" b="1" dirty="0" err="1">
                <a:solidFill>
                  <a:srgbClr val="880088"/>
                </a:solidFill>
                <a:effectLst/>
                <a:latin typeface="Courier New" panose="02070309020205020404" pitchFamily="49" charset="0"/>
              </a:rPr>
              <a:t>print</a:t>
            </a:r>
            <a:r>
              <a:rPr lang="fi-FI" sz="900" b="1" dirty="0">
                <a:solidFill>
                  <a:srgbClr val="000080"/>
                </a:solidFill>
                <a:effectLst/>
                <a:latin typeface="Courier New" panose="02070309020205020404" pitchFamily="49" charset="0"/>
              </a:rPr>
              <a: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time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sin</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2</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pi</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freq</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time</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np</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random</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normal</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loc</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0.0</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scale</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0.8</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size</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1</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time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#sine </a:t>
            </a:r>
            <a:r>
              <a:rPr lang="fi-FI" sz="900" dirty="0" err="1">
                <a:solidFill>
                  <a:srgbClr val="008000"/>
                </a:solidFill>
                <a:effectLst/>
                <a:latin typeface="Courier New" panose="02070309020205020404" pitchFamily="49" charset="0"/>
              </a:rPr>
              <a:t>curve</a:t>
            </a:r>
            <a:r>
              <a:rPr lang="fi-FI" sz="900" dirty="0">
                <a:solidFill>
                  <a:srgbClr val="008000"/>
                </a:solidFill>
                <a:effectLst/>
                <a:latin typeface="Courier New" panose="02070309020205020404" pitchFamily="49" charset="0"/>
              </a:rPr>
              <a:t> + </a:t>
            </a:r>
            <a:r>
              <a:rPr lang="fi-FI" sz="900" dirty="0" err="1">
                <a:solidFill>
                  <a:srgbClr val="008000"/>
                </a:solidFill>
                <a:effectLst/>
                <a:latin typeface="Courier New" panose="02070309020205020404" pitchFamily="49" charset="0"/>
              </a:rPr>
              <a:t>added</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gaussian</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noise</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y</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squeeze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#remove </a:t>
            </a:r>
            <a:r>
              <a:rPr lang="fi-FI" sz="900" dirty="0" err="1">
                <a:solidFill>
                  <a:srgbClr val="008000"/>
                </a:solidFill>
                <a:effectLst/>
                <a:latin typeface="Courier New" panose="02070309020205020404" pitchFamily="49" charset="0"/>
              </a:rPr>
              <a:t>unnecessary</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dimensions</a:t>
            </a:r>
            <a:endParaRPr lang="fi-FI" sz="900" dirty="0">
              <a:solidFill>
                <a:srgbClr val="000000"/>
              </a:solidFill>
              <a:effectLst/>
              <a:latin typeface="Courier New" panose="02070309020205020404" pitchFamily="49" charset="0"/>
            </a:endParaRPr>
          </a:p>
          <a:p>
            <a:r>
              <a:rPr lang="fi-FI" sz="900" b="1" dirty="0" err="1">
                <a:solidFill>
                  <a:srgbClr val="880088"/>
                </a:solidFill>
                <a:effectLst/>
                <a:latin typeface="Courier New" panose="02070309020205020404" pitchFamily="49" charset="0"/>
              </a:rPr>
              <a:t>print</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y</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shape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len1</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1</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#length of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average</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filter</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trend</a:t>
            </a:r>
            <a:r>
              <a:rPr lang="fi-FI" sz="900" dirty="0">
                <a:solidFill>
                  <a:srgbClr val="008000"/>
                </a:solidFill>
                <a:effectLst/>
                <a:latin typeface="Courier New" panose="02070309020205020404" pitchFamily="49" charset="0"/>
              </a:rPr>
              <a:t>) (1+2*</a:t>
            </a:r>
            <a:r>
              <a:rPr lang="fi-FI" sz="900" dirty="0" err="1">
                <a:solidFill>
                  <a:srgbClr val="008000"/>
                </a:solidFill>
                <a:effectLst/>
                <a:latin typeface="Courier New" panose="02070309020205020404" pitchFamily="49" charset="0"/>
              </a:rPr>
              <a:t>len</a:t>
            </a:r>
            <a:r>
              <a:rPr lang="fi-FI" sz="900" dirty="0">
                <a:solidFill>
                  <a:srgbClr val="008000"/>
                </a:solidFill>
                <a:effectLst/>
                <a:latin typeface="Courier New" panose="02070309020205020404" pitchFamily="49" charset="0"/>
              </a:rPr>
              <a:t>)=</a:t>
            </a:r>
            <a:r>
              <a:rPr lang="fi-FI" sz="900" dirty="0" err="1">
                <a:solidFill>
                  <a:srgbClr val="008000"/>
                </a:solidFill>
                <a:effectLst/>
                <a:latin typeface="Courier New" panose="02070309020205020404" pitchFamily="49" charset="0"/>
              </a:rPr>
              <a:t>window</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size</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len2</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5</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#longer </a:t>
            </a:r>
            <a:r>
              <a:rPr lang="fi-FI" sz="900" dirty="0" err="1">
                <a:solidFill>
                  <a:srgbClr val="008000"/>
                </a:solidFill>
                <a:effectLst/>
                <a:latin typeface="Courier New" panose="02070309020205020404" pitchFamily="49" charset="0"/>
              </a:rPr>
              <a:t>trend</a:t>
            </a:r>
            <a:r>
              <a:rPr lang="fi-FI" sz="900" dirty="0">
                <a:solidFill>
                  <a:srgbClr val="008000"/>
                </a:solidFill>
                <a:effectLst/>
                <a:latin typeface="Courier New" panose="02070309020205020404" pitchFamily="49" charset="0"/>
              </a:rPr>
              <a:t> (1+2*len2)</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x</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#fast </a:t>
            </a:r>
            <a:r>
              <a:rPr lang="fi-FI" sz="900" dirty="0" err="1">
                <a:solidFill>
                  <a:srgbClr val="008000"/>
                </a:solidFill>
                <a:effectLst/>
                <a:latin typeface="Courier New" panose="02070309020205020404" pitchFamily="49" charset="0"/>
              </a:rPr>
              <a:t>initialization</a:t>
            </a:r>
            <a:r>
              <a:rPr lang="fi-FI" sz="900" dirty="0">
                <a:solidFill>
                  <a:srgbClr val="000000"/>
                </a:solidFill>
                <a:effectLst/>
                <a:latin typeface="Courier New" panose="02070309020205020404" pitchFamily="49" charset="0"/>
              </a:rPr>
              <a:t> </a:t>
            </a:r>
          </a:p>
          <a:p>
            <a:r>
              <a:rPr lang="fi-FI" sz="900" dirty="0">
                <a:solidFill>
                  <a:srgbClr val="000000"/>
                </a:solidFill>
                <a:effectLst/>
                <a:latin typeface="Courier New" panose="02070309020205020404" pitchFamily="49" charset="0"/>
              </a:rPr>
              <a:t>x2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#x3=x2</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#x4=x2</a:t>
            </a:r>
            <a:r>
              <a:rPr lang="fi-FI" sz="900" dirty="0">
                <a:solidFill>
                  <a:srgbClr val="000000"/>
                </a:solidFill>
                <a:effectLst/>
                <a:latin typeface="Courier New" panose="02070309020205020404" pitchFamily="49" charset="0"/>
              </a:rPr>
              <a:t> </a:t>
            </a:r>
          </a:p>
          <a:p>
            <a:r>
              <a:rPr lang="fi-FI" sz="900" b="1" dirty="0">
                <a:solidFill>
                  <a:srgbClr val="0000FF"/>
                </a:solidFill>
                <a:effectLst/>
                <a:latin typeface="Courier New" panose="02070309020205020404" pitchFamily="49" charset="0"/>
              </a:rPr>
              <a:t>for</a:t>
            </a:r>
            <a:r>
              <a:rPr lang="fi-FI" sz="900" dirty="0">
                <a:solidFill>
                  <a:srgbClr val="000000"/>
                </a:solidFill>
                <a:effectLst/>
                <a:latin typeface="Courier New" panose="02070309020205020404" pitchFamily="49" charset="0"/>
              </a:rPr>
              <a:t> i </a:t>
            </a:r>
            <a:r>
              <a:rPr lang="fi-FI" sz="900" b="1" dirty="0">
                <a:solidFill>
                  <a:srgbClr val="0000FF"/>
                </a:solidFill>
                <a:effectLst/>
                <a:latin typeface="Courier New" panose="02070309020205020404" pitchFamily="49" charset="0"/>
              </a:rPr>
              <a:t>in</a:t>
            </a:r>
            <a:r>
              <a:rPr lang="fi-FI" sz="900" dirty="0">
                <a:solidFill>
                  <a:srgbClr val="000000"/>
                </a:solidFill>
                <a:effectLst/>
                <a:latin typeface="Courier New" panose="02070309020205020404" pitchFamily="49" charset="0"/>
              </a:rPr>
              <a:t> </a:t>
            </a:r>
            <a:r>
              <a:rPr lang="fi-FI" sz="900" b="1" dirty="0" err="1">
                <a:solidFill>
                  <a:srgbClr val="880088"/>
                </a:solidFill>
                <a:effectLst/>
                <a:latin typeface="Courier New" panose="02070309020205020404" pitchFamily="49" charset="0"/>
              </a:rPr>
              <a:t>range</a:t>
            </a:r>
            <a:r>
              <a:rPr lang="fi-FI" sz="900" b="1" dirty="0">
                <a:solidFill>
                  <a:srgbClr val="000080"/>
                </a:solidFill>
                <a:effectLst/>
                <a:latin typeface="Courier New" panose="02070309020205020404" pitchFamily="49" charset="0"/>
              </a:rPr>
              <a: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b="1" dirty="0">
                <a:solidFill>
                  <a:srgbClr val="000000"/>
                </a:solidFill>
                <a:latin typeface="Courier New" panose="02070309020205020404" pitchFamily="49" charset="0"/>
              </a:rPr>
              <a:t>	</a:t>
            </a:r>
            <a:r>
              <a:rPr lang="fi-FI" sz="900" b="1" dirty="0" err="1">
                <a:solidFill>
                  <a:srgbClr val="880088"/>
                </a:solidFill>
                <a:effectLst/>
                <a:latin typeface="Courier New" panose="02070309020205020404" pitchFamily="49" charset="0"/>
              </a:rPr>
              <a:t>print</a:t>
            </a:r>
            <a:r>
              <a:rPr lang="fi-FI" sz="900" b="1" dirty="0">
                <a:solidFill>
                  <a:srgbClr val="000080"/>
                </a:solidFill>
                <a:effectLst/>
                <a:latin typeface="Courier New" panose="02070309020205020404" pitchFamily="49" charset="0"/>
              </a:rPr>
              <a:t>(</a:t>
            </a:r>
            <a:r>
              <a:rPr lang="fi-FI" sz="900" dirty="0">
                <a:solidFill>
                  <a:srgbClr val="808080"/>
                </a:solidFill>
                <a:effectLst/>
                <a:latin typeface="Courier New" panose="02070309020205020404" pitchFamily="49" charset="0"/>
              </a:rPr>
              <a:t>"%d / %d\n"</a:t>
            </a:r>
            <a:r>
              <a:rPr lang="fi-FI" sz="900" dirty="0">
                <a:solidFill>
                  <a:srgbClr val="000000"/>
                </a:solidFill>
                <a:effectLst/>
                <a:latin typeface="Courier New" panose="02070309020205020404" pitchFamily="49" charset="0"/>
              </a:rPr>
              <a:t> </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i</a:t>
            </a:r>
            <a:r>
              <a:rPr lang="fi-FI" sz="900" b="1" dirty="0" err="1">
                <a:solidFill>
                  <a:srgbClr val="000080"/>
                </a:solidFill>
                <a:effectLst/>
                <a:latin typeface="Courier New" panose="02070309020205020404" pitchFamily="49" charset="0"/>
              </a:rPr>
              <a: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err="1">
                <a:solidFill>
                  <a:srgbClr val="000000"/>
                </a:solidFill>
                <a:effectLst/>
                <a:latin typeface="Courier New" panose="02070309020205020404" pitchFamily="49" charset="0"/>
              </a:rPr>
              <a:t>start</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len1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start</a:t>
            </a:r>
            <a:r>
              <a:rPr lang="fi-FI" sz="900" b="1" dirty="0">
                <a:solidFill>
                  <a:srgbClr val="000080"/>
                </a:solidFill>
                <a:effectLst/>
                <a:latin typeface="Courier New" panose="02070309020205020404" pitchFamily="49" charset="0"/>
              </a:rPr>
              <a:t>&lt;</a:t>
            </a:r>
            <a:r>
              <a:rPr lang="fi-FI" sz="900" dirty="0">
                <a:solidFill>
                  <a:srgbClr val="FF0000"/>
                </a:solidFill>
                <a:effectLst/>
                <a:latin typeface="Courier New" panose="02070309020205020404" pitchFamily="49" charset="0"/>
              </a:rPr>
              <a:t> 0 </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#for </a:t>
            </a:r>
            <a:r>
              <a:rPr lang="fi-FI" sz="900" dirty="0" err="1">
                <a:solidFill>
                  <a:srgbClr val="008000"/>
                </a:solidFill>
                <a:effectLst/>
                <a:latin typeface="Courier New" panose="02070309020205020404" pitchFamily="49" charset="0"/>
              </a:rPr>
              <a:t>initializing</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window</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err="1">
                <a:solidFill>
                  <a:srgbClr val="000000"/>
                </a:solidFill>
                <a:effectLst/>
                <a:latin typeface="Courier New" panose="02070309020205020404" pitchFamily="49" charset="0"/>
              </a:rPr>
              <a:t>start</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start2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len2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start2</a:t>
            </a:r>
            <a:r>
              <a:rPr lang="fi-FI" sz="900" b="1" dirty="0">
                <a:solidFill>
                  <a:srgbClr val="000080"/>
                </a:solidFill>
                <a:effectLst/>
                <a:latin typeface="Courier New" panose="02070309020205020404" pitchFamily="49" charset="0"/>
              </a:rPr>
              <a:t>&lt;</a:t>
            </a:r>
            <a:r>
              <a:rPr lang="fi-FI" sz="900" dirty="0">
                <a:solidFill>
                  <a:srgbClr val="FF0000"/>
                </a:solidFill>
                <a:effectLst/>
                <a:latin typeface="Courier New" panose="02070309020205020404" pitchFamily="49" charset="0"/>
              </a:rPr>
              <a:t>0</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#for </a:t>
            </a:r>
            <a:r>
              <a:rPr lang="fi-FI" sz="900" dirty="0" err="1">
                <a:solidFill>
                  <a:srgbClr val="008000"/>
                </a:solidFill>
                <a:effectLst/>
                <a:latin typeface="Courier New" panose="02070309020205020404" pitchFamily="49" charset="0"/>
              </a:rPr>
              <a:t>initializing</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window2</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start2</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err="1">
                <a:solidFill>
                  <a:srgbClr val="000000"/>
                </a:solidFill>
                <a:effectLst/>
                <a:latin typeface="Courier New" panose="02070309020205020404" pitchFamily="49" charset="0"/>
              </a:rPr>
              <a:t>ending</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len1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ending</a:t>
            </a:r>
            <a:r>
              <a:rPr lang="fi-FI" sz="900" b="1" dirty="0">
                <a:solidFill>
                  <a:srgbClr val="000080"/>
                </a:solidFill>
                <a:effectLst/>
                <a:latin typeface="Courier New" panose="02070309020205020404" pitchFamily="49" charset="0"/>
              </a:rPr>
              <a:t>&gt;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#taking </a:t>
            </a:r>
            <a:r>
              <a:rPr lang="fi-FI" sz="900" dirty="0" err="1">
                <a:solidFill>
                  <a:srgbClr val="008000"/>
                </a:solidFill>
                <a:effectLst/>
                <a:latin typeface="Courier New" panose="02070309020205020404" pitchFamily="49" charset="0"/>
              </a:rPr>
              <a:t>care</a:t>
            </a:r>
            <a:r>
              <a:rPr lang="fi-FI" sz="900" dirty="0">
                <a:solidFill>
                  <a:srgbClr val="008000"/>
                </a:solidFill>
                <a:effectLst/>
                <a:latin typeface="Courier New" panose="02070309020205020404" pitchFamily="49" charset="0"/>
              </a:rPr>
              <a:t> of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a:t>
            </a:r>
          </a:p>
          <a:p>
            <a:r>
              <a:rPr lang="fi-FI" sz="900" dirty="0">
                <a:solidFill>
                  <a:srgbClr val="008000"/>
                </a:solidFill>
                <a:latin typeface="Courier New" panose="02070309020205020404" pitchFamily="49" charset="0"/>
              </a:rPr>
              <a:t>		</a:t>
            </a:r>
            <a:r>
              <a:rPr lang="fi-FI" sz="900" dirty="0" err="1">
                <a:solidFill>
                  <a:srgbClr val="000000"/>
                </a:solidFill>
                <a:effectLst/>
                <a:latin typeface="Courier New" panose="02070309020205020404" pitchFamily="49" charset="0"/>
              </a:rPr>
              <a:t>ending</a:t>
            </a:r>
            <a:r>
              <a:rPr lang="fi-FI" sz="900" b="1" dirty="0">
                <a:solidFill>
                  <a:srgbClr val="000080"/>
                </a:solidFill>
                <a:effectLst/>
                <a:latin typeface="Courier New" panose="02070309020205020404" pitchFamily="49" charset="0"/>
              </a:rPr>
              <a: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#end of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window</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ending2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len2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ending2</a:t>
            </a:r>
            <a:r>
              <a:rPr lang="fi-FI" sz="900" b="1" dirty="0">
                <a:solidFill>
                  <a:srgbClr val="000080"/>
                </a:solidFill>
                <a:effectLst/>
                <a:latin typeface="Courier New" panose="02070309020205020404" pitchFamily="49" charset="0"/>
              </a:rPr>
              <a:t>&gt;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#taking </a:t>
            </a:r>
            <a:r>
              <a:rPr lang="fi-FI" sz="900" dirty="0" err="1">
                <a:solidFill>
                  <a:srgbClr val="008000"/>
                </a:solidFill>
                <a:effectLst/>
                <a:latin typeface="Courier New" panose="02070309020205020404" pitchFamily="49" charset="0"/>
              </a:rPr>
              <a:t>care</a:t>
            </a:r>
            <a:r>
              <a:rPr lang="fi-FI" sz="900" dirty="0">
                <a:solidFill>
                  <a:srgbClr val="008000"/>
                </a:solidFill>
                <a:effectLst/>
                <a:latin typeface="Courier New" panose="02070309020205020404" pitchFamily="49" charset="0"/>
              </a:rPr>
              <a:t> of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a:t>
            </a:r>
          </a:p>
          <a:p>
            <a:r>
              <a:rPr lang="fi-FI" sz="900" dirty="0">
                <a:solidFill>
                  <a:srgbClr val="008000"/>
                </a:solidFill>
                <a:latin typeface="Courier New" panose="02070309020205020404" pitchFamily="49" charset="0"/>
              </a:rPr>
              <a:t>		</a:t>
            </a:r>
            <a:r>
              <a:rPr lang="fi-FI" sz="900" dirty="0">
                <a:solidFill>
                  <a:srgbClr val="000000"/>
                </a:solidFill>
                <a:effectLst/>
                <a:latin typeface="Courier New" panose="02070309020205020404" pitchFamily="49" charset="0"/>
              </a:rPr>
              <a:t>ending2</a:t>
            </a:r>
            <a:r>
              <a:rPr lang="fi-FI" sz="900" b="1" dirty="0">
                <a:solidFill>
                  <a:srgbClr val="000080"/>
                </a:solidFill>
                <a:effectLst/>
                <a:latin typeface="Courier New" panose="02070309020205020404" pitchFamily="49" charset="0"/>
              </a:rPr>
              <a:t>=</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#end of </a:t>
            </a:r>
            <a:r>
              <a:rPr lang="fi-FI" sz="900" dirty="0" err="1">
                <a:solidFill>
                  <a:srgbClr val="008000"/>
                </a:solidFill>
                <a:effectLst/>
                <a:latin typeface="Courier New" panose="02070309020205020404" pitchFamily="49" charset="0"/>
              </a:rPr>
              <a:t>the</a:t>
            </a:r>
            <a:r>
              <a:rPr lang="fi-FI" sz="900" dirty="0">
                <a:solidFill>
                  <a:srgbClr val="008000"/>
                </a:solidFill>
                <a:effectLst/>
                <a:latin typeface="Courier New" panose="02070309020205020404" pitchFamily="49" charset="0"/>
              </a:rPr>
              <a:t> window2</a:t>
            </a:r>
            <a:r>
              <a:rPr lang="fi-FI" sz="900" dirty="0">
                <a:solidFill>
                  <a:srgbClr val="000000"/>
                </a:solidFill>
                <a:effectLst/>
                <a:latin typeface="Courier New" panose="02070309020205020404" pitchFamily="49" charset="0"/>
              </a:rPr>
              <a:t>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start</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ending</a:t>
            </a:r>
            <a:r>
              <a:rPr lang="fi-FI" sz="900" b="1" dirty="0">
                <a:solidFill>
                  <a:srgbClr val="000080"/>
                </a:solidFill>
                <a:effectLst/>
                <a:latin typeface="Courier New" panose="02070309020205020404" pitchFamily="49" charset="0"/>
              </a:rPr>
              <a:t>])&lt;</a:t>
            </a:r>
            <a:r>
              <a:rPr lang="fi-FI" sz="900" dirty="0">
                <a:solidFill>
                  <a:srgbClr val="FF0000"/>
                </a:solidFill>
                <a:effectLst/>
                <a:latin typeface="Courier New" panose="02070309020205020404" pitchFamily="49" charset="0"/>
              </a:rPr>
              <a:t>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x</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else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x</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np</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mean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start</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ending</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#sliding </a:t>
            </a:r>
            <a:r>
              <a:rPr lang="fi-FI" sz="900" dirty="0" err="1">
                <a:solidFill>
                  <a:srgbClr val="008000"/>
                </a:solidFill>
                <a:effectLst/>
                <a:latin typeface="Courier New" panose="02070309020205020404" pitchFamily="49" charset="0"/>
              </a:rPr>
              <a:t>window</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mean</a:t>
            </a:r>
            <a:r>
              <a:rPr lang="fi-FI" sz="900" dirty="0">
                <a:solidFill>
                  <a:srgbClr val="000000"/>
                </a:solidFill>
                <a:effectLst/>
                <a:latin typeface="Courier New" panose="02070309020205020404" pitchFamily="49" charset="0"/>
              </a:rPr>
              <a:t>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if</a:t>
            </a:r>
            <a:r>
              <a:rPr lang="fi-FI" sz="900" dirty="0">
                <a:solidFill>
                  <a:srgbClr val="000000"/>
                </a:solidFill>
                <a:effectLst/>
                <a:latin typeface="Courier New" panose="02070309020205020404" pitchFamily="49" charset="0"/>
              </a:rPr>
              <a:t> </a:t>
            </a:r>
            <a:r>
              <a:rPr lang="fi-FI" sz="900" b="1" dirty="0" err="1">
                <a:solidFill>
                  <a:srgbClr val="880088"/>
                </a:solidFill>
                <a:effectLst/>
                <a:latin typeface="Courier New" panose="02070309020205020404" pitchFamily="49" charset="0"/>
              </a:rPr>
              <a:t>len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start2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ending2</a:t>
            </a:r>
            <a:r>
              <a:rPr lang="fi-FI" sz="900" b="1" dirty="0">
                <a:solidFill>
                  <a:srgbClr val="000080"/>
                </a:solidFill>
                <a:effectLst/>
                <a:latin typeface="Courier New" panose="02070309020205020404" pitchFamily="49" charset="0"/>
              </a:rPr>
              <a:t>])&lt;</a:t>
            </a:r>
            <a:r>
              <a:rPr lang="fi-FI" sz="900" dirty="0">
                <a:solidFill>
                  <a:srgbClr val="FF0000"/>
                </a:solidFill>
                <a:effectLst/>
                <a:latin typeface="Courier New" panose="02070309020205020404" pitchFamily="49" charset="0"/>
              </a:rPr>
              <a:t>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x2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a:solidFill>
                  <a:srgbClr val="FF0000"/>
                </a:solidFill>
                <a:effectLst/>
                <a:latin typeface="Courier New" panose="02070309020205020404" pitchFamily="49" charset="0"/>
              </a:rPr>
              <a:t>0</a:t>
            </a:r>
            <a:r>
              <a:rPr lang="fi-FI" sz="900" dirty="0">
                <a:solidFill>
                  <a:srgbClr val="000000"/>
                </a:solidFill>
                <a:effectLst/>
                <a:latin typeface="Courier New" panose="02070309020205020404" pitchFamily="49" charset="0"/>
              </a:rPr>
              <a:t> </a:t>
            </a:r>
          </a:p>
          <a:p>
            <a:r>
              <a:rPr lang="fi-FI" sz="900" b="1" dirty="0">
                <a:solidFill>
                  <a:srgbClr val="000000"/>
                </a:solidFill>
                <a:latin typeface="Courier New" panose="02070309020205020404" pitchFamily="49" charset="0"/>
              </a:rPr>
              <a:t>	</a:t>
            </a:r>
            <a:r>
              <a:rPr lang="fi-FI" sz="900" b="1" dirty="0" err="1">
                <a:solidFill>
                  <a:srgbClr val="0000FF"/>
                </a:solidFill>
                <a:effectLst/>
                <a:latin typeface="Courier New" panose="02070309020205020404" pitchFamily="49" charset="0"/>
              </a:rPr>
              <a:t>else</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p>
          <a:p>
            <a:r>
              <a:rPr lang="fi-FI" sz="900" dirty="0">
                <a:solidFill>
                  <a:srgbClr val="000000"/>
                </a:solidFill>
                <a:latin typeface="Courier New" panose="02070309020205020404" pitchFamily="49" charset="0"/>
              </a:rPr>
              <a:t>		</a:t>
            </a:r>
            <a:r>
              <a:rPr lang="fi-FI" sz="900" dirty="0">
                <a:solidFill>
                  <a:srgbClr val="000000"/>
                </a:solidFill>
                <a:effectLst/>
                <a:latin typeface="Courier New" panose="02070309020205020404" pitchFamily="49" charset="0"/>
              </a:rPr>
              <a:t>x2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i</a:t>
            </a:r>
            <a:r>
              <a:rPr lang="fi-FI" sz="900" b="1" dirty="0">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np</a:t>
            </a:r>
            <a:r>
              <a:rPr lang="fi-FI" sz="900" b="1" dirty="0" err="1">
                <a:solidFill>
                  <a:srgbClr val="000080"/>
                </a:solidFill>
                <a:effectLst/>
                <a:latin typeface="Courier New" panose="02070309020205020404" pitchFamily="49" charset="0"/>
              </a:rPr>
              <a:t>.</a:t>
            </a:r>
            <a:r>
              <a:rPr lang="fi-FI" sz="900" dirty="0" err="1">
                <a:solidFill>
                  <a:srgbClr val="000000"/>
                </a:solidFill>
                <a:effectLst/>
                <a:latin typeface="Courier New" panose="02070309020205020404" pitchFamily="49" charset="0"/>
              </a:rPr>
              <a:t>mean</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y</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start2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ending2</a:t>
            </a:r>
            <a:r>
              <a:rPr lang="fi-FI" sz="900" b="1" dirty="0">
                <a:solidFill>
                  <a:srgbClr val="000080"/>
                </a:solidFill>
                <a:effectLst/>
                <a:latin typeface="Courier New" panose="02070309020205020404" pitchFamily="49" charset="0"/>
              </a:rPr>
              <a:t>])</a:t>
            </a:r>
            <a:r>
              <a:rPr lang="fi-FI" sz="900" dirty="0">
                <a:solidFill>
                  <a:srgbClr val="000000"/>
                </a:solidFill>
                <a:effectLst/>
                <a:latin typeface="Courier New" panose="02070309020205020404" pitchFamily="49" charset="0"/>
              </a:rPr>
              <a:t> </a:t>
            </a:r>
            <a:r>
              <a:rPr lang="fi-FI" sz="900" dirty="0">
                <a:solidFill>
                  <a:srgbClr val="008000"/>
                </a:solidFill>
                <a:effectLst/>
                <a:latin typeface="Courier New" panose="02070309020205020404" pitchFamily="49" charset="0"/>
              </a:rPr>
              <a:t>#sliding </a:t>
            </a:r>
            <a:r>
              <a:rPr lang="fi-FI" sz="900" dirty="0" err="1">
                <a:solidFill>
                  <a:srgbClr val="008000"/>
                </a:solidFill>
                <a:effectLst/>
                <a:latin typeface="Courier New" panose="02070309020205020404" pitchFamily="49" charset="0"/>
              </a:rPr>
              <a:t>window</a:t>
            </a:r>
            <a:r>
              <a:rPr lang="fi-FI" sz="900" dirty="0">
                <a:solidFill>
                  <a:srgbClr val="008000"/>
                </a:solidFill>
                <a:effectLst/>
                <a:latin typeface="Courier New" panose="02070309020205020404" pitchFamily="49" charset="0"/>
              </a:rPr>
              <a:t> </a:t>
            </a:r>
            <a:r>
              <a:rPr lang="fi-FI" sz="900" dirty="0" err="1">
                <a:solidFill>
                  <a:srgbClr val="008000"/>
                </a:solidFill>
                <a:effectLst/>
                <a:latin typeface="Courier New" panose="02070309020205020404" pitchFamily="49" charset="0"/>
              </a:rPr>
              <a:t>mean</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plt.plot</a:t>
            </a:r>
            <a:r>
              <a:rPr lang="fi-FI" sz="900" dirty="0">
                <a:solidFill>
                  <a:srgbClr val="000000"/>
                </a:solidFill>
                <a:effectLst/>
                <a:latin typeface="Courier New" panose="02070309020205020404" pitchFamily="49" charset="0"/>
              </a:rPr>
              <a:t>(y[:200],</a:t>
            </a:r>
            <a:r>
              <a:rPr lang="fi-FI" sz="900" dirty="0" err="1">
                <a:solidFill>
                  <a:srgbClr val="000000"/>
                </a:solidFill>
                <a:effectLst/>
                <a:latin typeface="Courier New" panose="02070309020205020404" pitchFamily="49" charset="0"/>
              </a:rPr>
              <a:t>linewidth</a:t>
            </a:r>
            <a:r>
              <a:rPr lang="fi-FI" sz="900" dirty="0">
                <a:solidFill>
                  <a:srgbClr val="000000"/>
                </a:solidFill>
                <a:effectLst/>
                <a:latin typeface="Courier New" panose="02070309020205020404" pitchFamily="49" charset="0"/>
              </a:rPr>
              <a:t>=0.5) </a:t>
            </a:r>
          </a:p>
          <a:p>
            <a:r>
              <a:rPr lang="fi-FI" sz="900" dirty="0" err="1">
                <a:solidFill>
                  <a:srgbClr val="000000"/>
                </a:solidFill>
                <a:effectLst/>
                <a:latin typeface="Courier New" panose="02070309020205020404" pitchFamily="49" charset="0"/>
              </a:rPr>
              <a:t>plt.plot</a:t>
            </a:r>
            <a:r>
              <a:rPr lang="fi-FI" sz="900" dirty="0">
                <a:solidFill>
                  <a:srgbClr val="000000"/>
                </a:solidFill>
                <a:effectLst/>
                <a:latin typeface="Courier New" panose="02070309020205020404" pitchFamily="49" charset="0"/>
              </a:rPr>
              <a:t>(x[:200],'r',</a:t>
            </a:r>
            <a:r>
              <a:rPr lang="fi-FI" sz="900" dirty="0" err="1">
                <a:solidFill>
                  <a:srgbClr val="000000"/>
                </a:solidFill>
                <a:effectLst/>
                <a:latin typeface="Courier New" panose="02070309020205020404" pitchFamily="49" charset="0"/>
              </a:rPr>
              <a:t>linewidth</a:t>
            </a:r>
            <a:r>
              <a:rPr lang="fi-FI" sz="900" dirty="0">
                <a:solidFill>
                  <a:srgbClr val="000000"/>
                </a:solidFill>
                <a:effectLst/>
                <a:latin typeface="Courier New" panose="02070309020205020404" pitchFamily="49" charset="0"/>
              </a:rPr>
              <a:t>=0.5) </a:t>
            </a:r>
          </a:p>
          <a:p>
            <a:r>
              <a:rPr lang="fi-FI" sz="900" dirty="0" err="1">
                <a:solidFill>
                  <a:srgbClr val="000000"/>
                </a:solidFill>
                <a:effectLst/>
                <a:latin typeface="Courier New" panose="02070309020205020404" pitchFamily="49" charset="0"/>
              </a:rPr>
              <a:t>plt.plot</a:t>
            </a:r>
            <a:r>
              <a:rPr lang="fi-FI" sz="900" dirty="0">
                <a:solidFill>
                  <a:srgbClr val="000000"/>
                </a:solidFill>
                <a:effectLst/>
                <a:latin typeface="Courier New" panose="02070309020205020404" pitchFamily="49" charset="0"/>
              </a:rPr>
              <a:t>(x2[:200],'g',</a:t>
            </a:r>
            <a:r>
              <a:rPr lang="fi-FI" sz="900" dirty="0" err="1">
                <a:solidFill>
                  <a:srgbClr val="000000"/>
                </a:solidFill>
                <a:effectLst/>
                <a:latin typeface="Courier New" panose="02070309020205020404" pitchFamily="49" charset="0"/>
              </a:rPr>
              <a:t>linewidth</a:t>
            </a:r>
            <a:r>
              <a:rPr lang="fi-FI" sz="900" dirty="0">
                <a:solidFill>
                  <a:srgbClr val="000000"/>
                </a:solidFill>
                <a:effectLst/>
                <a:latin typeface="Courier New" panose="02070309020205020404" pitchFamily="49" charset="0"/>
              </a:rPr>
              <a:t>=0.5) #plot </a:t>
            </a:r>
            <a:r>
              <a:rPr lang="fi-FI" sz="900" dirty="0" err="1">
                <a:solidFill>
                  <a:srgbClr val="000000"/>
                </a:solidFill>
                <a:effectLst/>
                <a:latin typeface="Courier New" panose="02070309020205020404" pitchFamily="49" charset="0"/>
              </a:rPr>
              <a:t>the</a:t>
            </a:r>
            <a:r>
              <a:rPr lang="fi-FI" sz="900" dirty="0">
                <a:solidFill>
                  <a:srgbClr val="000000"/>
                </a:solidFill>
                <a:effectLst/>
                <a:latin typeface="Courier New" panose="02070309020205020404" pitchFamily="49" charset="0"/>
              </a:rPr>
              <a:t> </a:t>
            </a:r>
            <a:r>
              <a:rPr lang="fi-FI" sz="900" dirty="0" err="1">
                <a:solidFill>
                  <a:srgbClr val="000000"/>
                </a:solidFill>
                <a:effectLst/>
                <a:latin typeface="Courier New" panose="02070309020205020404" pitchFamily="49" charset="0"/>
              </a:rPr>
              <a:t>results</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plt.legend</a:t>
            </a:r>
            <a:r>
              <a:rPr lang="fi-FI" sz="900" dirty="0">
                <a:solidFill>
                  <a:srgbClr val="000000"/>
                </a:solidFill>
                <a:effectLst/>
                <a:latin typeface="Courier New" panose="02070309020205020404" pitchFamily="49" charset="0"/>
              </a:rPr>
              <a:t>(['Original','3-sample filtered','11-sample </a:t>
            </a:r>
            <a:r>
              <a:rPr lang="fi-FI" sz="900" dirty="0" err="1">
                <a:solidFill>
                  <a:srgbClr val="000000"/>
                </a:solidFill>
                <a:effectLst/>
                <a:latin typeface="Courier New" panose="02070309020205020404" pitchFamily="49" charset="0"/>
              </a:rPr>
              <a:t>filtered</a:t>
            </a:r>
            <a:r>
              <a:rPr lang="fi-FI" sz="900" dirty="0">
                <a:solidFill>
                  <a:srgbClr val="000000"/>
                </a:solidFill>
                <a:effectLst/>
                <a:latin typeface="Courier New" panose="02070309020205020404" pitchFamily="49" charset="0"/>
              </a:rPr>
              <a:t>']) </a:t>
            </a:r>
          </a:p>
          <a:p>
            <a:r>
              <a:rPr lang="fi-FI" sz="900" dirty="0" err="1">
                <a:solidFill>
                  <a:srgbClr val="000000"/>
                </a:solidFill>
                <a:effectLst/>
                <a:latin typeface="Courier New" panose="02070309020205020404" pitchFamily="49" charset="0"/>
              </a:rPr>
              <a:t>plt.show</a:t>
            </a:r>
            <a:r>
              <a:rPr lang="fi-FI" sz="900" dirty="0">
                <a:solidFill>
                  <a:srgbClr val="000000"/>
                </a:solidFill>
                <a:effectLst/>
                <a:latin typeface="Courier New" panose="02070309020205020404" pitchFamily="49" charset="0"/>
              </a:rPr>
              <a:t>()</a:t>
            </a:r>
            <a:endParaRPr lang="fi-FI" sz="900" dirty="0">
              <a:effectLst/>
            </a:endParaRPr>
          </a:p>
        </p:txBody>
      </p:sp>
      <p:pic>
        <p:nvPicPr>
          <p:cNvPr id="11" name="Picture 10">
            <a:extLst>
              <a:ext uri="{FF2B5EF4-FFF2-40B4-BE49-F238E27FC236}">
                <a16:creationId xmlns:a16="http://schemas.microsoft.com/office/drawing/2014/main" id="{8EBDC5CA-953F-3B10-180A-2B42A1DD829D}"/>
              </a:ext>
            </a:extLst>
          </p:cNvPr>
          <p:cNvPicPr>
            <a:picLocks noChangeAspect="1"/>
          </p:cNvPicPr>
          <p:nvPr/>
        </p:nvPicPr>
        <p:blipFill>
          <a:blip r:embed="rId2"/>
          <a:stretch>
            <a:fillRect/>
          </a:stretch>
        </p:blipFill>
        <p:spPr>
          <a:xfrm>
            <a:off x="518015" y="1047203"/>
            <a:ext cx="4413439" cy="2958196"/>
          </a:xfrm>
          <a:prstGeom prst="rect">
            <a:avLst/>
          </a:prstGeom>
        </p:spPr>
      </p:pic>
      <p:sp>
        <p:nvSpPr>
          <p:cNvPr id="12" name="TextBox 11">
            <a:extLst>
              <a:ext uri="{FF2B5EF4-FFF2-40B4-BE49-F238E27FC236}">
                <a16:creationId xmlns:a16="http://schemas.microsoft.com/office/drawing/2014/main" id="{E919F009-69B5-02B3-B8C8-694B81B67432}"/>
              </a:ext>
            </a:extLst>
          </p:cNvPr>
          <p:cNvSpPr txBox="1"/>
          <p:nvPr/>
        </p:nvSpPr>
        <p:spPr>
          <a:xfrm>
            <a:off x="877612" y="4002774"/>
            <a:ext cx="3979217" cy="2492990"/>
          </a:xfrm>
          <a:prstGeom prst="rect">
            <a:avLst/>
          </a:prstGeom>
          <a:noFill/>
        </p:spPr>
        <p:txBody>
          <a:bodyPr wrap="square" rtlCol="0">
            <a:spAutoFit/>
          </a:bodyPr>
          <a:lstStyle/>
          <a:p>
            <a:r>
              <a:rPr lang="en-US" dirty="0"/>
              <a:t>The trend can be determined by using the average:  </a:t>
            </a:r>
          </a:p>
          <a:p>
            <a:pPr lvl="1"/>
            <a:r>
              <a:rPr lang="fi-FI" sz="2000" dirty="0" err="1"/>
              <a:t>Average</a:t>
            </a:r>
            <a:r>
              <a:rPr lang="fi-FI" sz="2000" dirty="0"/>
              <a:t> of </a:t>
            </a:r>
            <a:r>
              <a:rPr lang="fi-FI" sz="2000" dirty="0" err="1"/>
              <a:t>time</a:t>
            </a:r>
            <a:r>
              <a:rPr lang="fi-FI" sz="2000" dirty="0"/>
              <a:t> </a:t>
            </a:r>
            <a:r>
              <a:rPr lang="fi-FI" sz="2000" dirty="0" err="1"/>
              <a:t>series</a:t>
            </a:r>
            <a:r>
              <a:rPr lang="fi-FI" sz="2000" dirty="0"/>
              <a:t>-&gt; </a:t>
            </a:r>
            <a:r>
              <a:rPr lang="fi-FI" sz="2000" dirty="0" err="1"/>
              <a:t>sliding</a:t>
            </a:r>
            <a:r>
              <a:rPr lang="fi-FI" sz="2000" dirty="0"/>
              <a:t> </a:t>
            </a:r>
            <a:r>
              <a:rPr lang="fi-FI" sz="2000" dirty="0" err="1"/>
              <a:t>window</a:t>
            </a:r>
            <a:r>
              <a:rPr lang="fi-FI" sz="2000" dirty="0"/>
              <a:t> </a:t>
            </a:r>
            <a:r>
              <a:rPr lang="fi-FI" sz="2000" dirty="0" err="1"/>
              <a:t>average</a:t>
            </a:r>
            <a:r>
              <a:rPr lang="fi-FI" sz="2000" dirty="0"/>
              <a:t> (</a:t>
            </a:r>
            <a:r>
              <a:rPr lang="fi-FI" sz="2000" dirty="0" err="1"/>
              <a:t>past</a:t>
            </a:r>
            <a:r>
              <a:rPr lang="fi-FI" sz="2000" dirty="0"/>
              <a:t> + </a:t>
            </a:r>
            <a:r>
              <a:rPr lang="fi-FI" sz="2000" dirty="0" err="1"/>
              <a:t>future</a:t>
            </a:r>
            <a:r>
              <a:rPr lang="fi-FI" sz="2000" dirty="0"/>
              <a:t> </a:t>
            </a:r>
            <a:r>
              <a:rPr lang="fi-FI" sz="2000" dirty="0" err="1"/>
              <a:t>values</a:t>
            </a:r>
            <a:r>
              <a:rPr lang="fi-FI" sz="2000" dirty="0"/>
              <a:t> </a:t>
            </a:r>
            <a:r>
              <a:rPr lang="fi-FI" sz="2000" dirty="0" err="1"/>
              <a:t>from</a:t>
            </a:r>
            <a:r>
              <a:rPr lang="fi-FI" sz="2000" dirty="0"/>
              <a:t> </a:t>
            </a:r>
            <a:r>
              <a:rPr lang="fi-FI" sz="2000" dirty="0" err="1"/>
              <a:t>this</a:t>
            </a:r>
            <a:r>
              <a:rPr lang="fi-FI" sz="2000" dirty="0"/>
              <a:t> </a:t>
            </a:r>
            <a:r>
              <a:rPr lang="fi-FI" sz="2000" dirty="0" err="1"/>
              <a:t>point</a:t>
            </a:r>
            <a:r>
              <a:rPr lang="fi-FI" sz="2000" dirty="0"/>
              <a:t>) </a:t>
            </a:r>
          </a:p>
          <a:p>
            <a:pPr lvl="1"/>
            <a:r>
              <a:rPr lang="fi-FI" sz="2000" dirty="0" err="1"/>
              <a:t>Sliding</a:t>
            </a:r>
            <a:r>
              <a:rPr lang="fi-FI" sz="2000" dirty="0"/>
              <a:t> </a:t>
            </a:r>
            <a:r>
              <a:rPr lang="fi-FI" sz="2000" dirty="0" err="1"/>
              <a:t>window</a:t>
            </a:r>
            <a:r>
              <a:rPr lang="fi-FI" sz="2000" dirty="0"/>
              <a:t>: </a:t>
            </a:r>
            <a:r>
              <a:rPr lang="fi-FI" sz="2000" dirty="0" err="1"/>
              <a:t>see</a:t>
            </a:r>
            <a:r>
              <a:rPr lang="fi-FI" sz="2000" dirty="0"/>
              <a:t> </a:t>
            </a:r>
            <a:r>
              <a:rPr lang="fi-FI" sz="2000" dirty="0" err="1"/>
              <a:t>slides</a:t>
            </a:r>
            <a:r>
              <a:rPr lang="fi-FI" sz="2000" dirty="0"/>
              <a:t> </a:t>
            </a:r>
            <a:r>
              <a:rPr lang="fi-FI" sz="2000" dirty="0" err="1"/>
              <a:t>below</a:t>
            </a:r>
            <a:endParaRPr lang="fi-FI" sz="2000" dirty="0"/>
          </a:p>
        </p:txBody>
      </p:sp>
      <p:sp>
        <p:nvSpPr>
          <p:cNvPr id="3" name="TextBox 2">
            <a:extLst>
              <a:ext uri="{FF2B5EF4-FFF2-40B4-BE49-F238E27FC236}">
                <a16:creationId xmlns:a16="http://schemas.microsoft.com/office/drawing/2014/main" id="{A70CB39D-BF8A-B96E-C1F7-AF45354C9B47}"/>
              </a:ext>
            </a:extLst>
          </p:cNvPr>
          <p:cNvSpPr txBox="1"/>
          <p:nvPr/>
        </p:nvSpPr>
        <p:spPr>
          <a:xfrm>
            <a:off x="7769122" y="114127"/>
            <a:ext cx="2646878" cy="369332"/>
          </a:xfrm>
          <a:prstGeom prst="rect">
            <a:avLst/>
          </a:prstGeom>
          <a:noFill/>
        </p:spPr>
        <p:txBody>
          <a:bodyPr wrap="none" rtlCol="0">
            <a:spAutoFit/>
          </a:bodyPr>
          <a:lstStyle/>
          <a:p>
            <a:r>
              <a:rPr lang="fi-FI" dirty="0"/>
              <a:t>window_experiments.py</a:t>
            </a:r>
          </a:p>
        </p:txBody>
      </p:sp>
    </p:spTree>
    <p:extLst>
      <p:ext uri="{BB962C8B-B14F-4D97-AF65-F5344CB8AC3E}">
        <p14:creationId xmlns:p14="http://schemas.microsoft.com/office/powerpoint/2010/main" val="192162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1248" y="296106"/>
            <a:ext cx="644683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 name="Title 1"/>
          <p:cNvSpPr>
            <a:spLocks noGrp="1"/>
          </p:cNvSpPr>
          <p:nvPr>
            <p:ph type="title"/>
          </p:nvPr>
        </p:nvSpPr>
        <p:spPr>
          <a:xfrm>
            <a:off x="485898" y="463645"/>
            <a:ext cx="8229600" cy="633933"/>
          </a:xfrm>
        </p:spPr>
        <p:txBody>
          <a:bodyPr>
            <a:normAutofit fontScale="90000"/>
          </a:bodyPr>
          <a:lstStyle/>
          <a:p>
            <a:r>
              <a:rPr lang="fi-FI" altLang="fi-FI" dirty="0" err="1">
                <a:cs typeface="Arial" pitchFamily="34" charset="0"/>
              </a:rPr>
              <a:t>Sampling</a:t>
            </a:r>
            <a:endParaRPr lang="fi-FI" altLang="fi-FI" dirty="0">
              <a:cs typeface="Arial" pitchFamily="34" charset="0"/>
            </a:endParaRPr>
          </a:p>
        </p:txBody>
      </p:sp>
      <p:sp>
        <p:nvSpPr>
          <p:cNvPr id="7171" name="Content Placeholder 2"/>
          <p:cNvSpPr>
            <a:spLocks noGrp="1"/>
          </p:cNvSpPr>
          <p:nvPr>
            <p:ph idx="1"/>
          </p:nvPr>
        </p:nvSpPr>
        <p:spPr>
          <a:xfrm>
            <a:off x="2349867" y="3637392"/>
            <a:ext cx="8229600" cy="2487987"/>
          </a:xfrm>
        </p:spPr>
        <p:txBody>
          <a:bodyPr>
            <a:noAutofit/>
          </a:bodyPr>
          <a:lstStyle/>
          <a:p>
            <a:r>
              <a:rPr lang="en-US" altLang="fi-FI" sz="2800" dirty="0">
                <a:latin typeface="Arial" pitchFamily="34" charset="0"/>
                <a:cs typeface="Arial" pitchFamily="34" charset="0"/>
              </a:rPr>
              <a:t>Continuous data curve samples are taken at regular intervals</a:t>
            </a:r>
          </a:p>
          <a:p>
            <a:r>
              <a:rPr lang="en-US" altLang="fi-FI" sz="2800" dirty="0">
                <a:latin typeface="Arial" pitchFamily="34" charset="0"/>
                <a:cs typeface="Arial" pitchFamily="34" charset="0"/>
              </a:rPr>
              <a:t>What defines the amount of time between sampling</a:t>
            </a:r>
            <a:r>
              <a:rPr lang="fi-FI" altLang="fi-FI" sz="2800" dirty="0">
                <a:latin typeface="Arial" pitchFamily="34" charset="0"/>
                <a:cs typeface="Arial" pitchFamily="34" charset="0"/>
              </a:rPr>
              <a:t>?</a:t>
            </a:r>
          </a:p>
          <a:p>
            <a:pPr lvl="1"/>
            <a:r>
              <a:rPr lang="fi-FI" altLang="fi-FI" sz="2800" dirty="0">
                <a:latin typeface="Arial" pitchFamily="34" charset="0"/>
                <a:cs typeface="Arial" pitchFamily="34" charset="0"/>
              </a:rPr>
              <a:t>In </a:t>
            </a:r>
            <a:r>
              <a:rPr lang="fi-FI" altLang="fi-FI" sz="2800" dirty="0" err="1">
                <a:latin typeface="Arial" pitchFamily="34" charset="0"/>
                <a:cs typeface="Arial" pitchFamily="34" charset="0"/>
              </a:rPr>
              <a:t>temperature</a:t>
            </a:r>
            <a:r>
              <a:rPr lang="fi-FI" altLang="fi-FI" sz="2800" dirty="0">
                <a:latin typeface="Arial" pitchFamily="34" charset="0"/>
                <a:cs typeface="Arial" pitchFamily="34" charset="0"/>
              </a:rPr>
              <a:t> </a:t>
            </a:r>
            <a:r>
              <a:rPr lang="fi-FI" altLang="fi-FI" sz="2800" dirty="0" err="1">
                <a:latin typeface="Arial" pitchFamily="34" charset="0"/>
                <a:cs typeface="Arial" pitchFamily="34" charset="0"/>
              </a:rPr>
              <a:t>measurements</a:t>
            </a:r>
            <a:r>
              <a:rPr lang="fi-FI" altLang="fi-FI" sz="2800" dirty="0">
                <a:latin typeface="Arial" pitchFamily="34" charset="0"/>
                <a:cs typeface="Arial" pitchFamily="34" charset="0"/>
              </a:rPr>
              <a:t>?</a:t>
            </a:r>
          </a:p>
          <a:p>
            <a:pPr lvl="1"/>
            <a:r>
              <a:rPr lang="fi-FI" altLang="fi-FI" sz="2800" dirty="0">
                <a:latin typeface="Arial" pitchFamily="34" charset="0"/>
                <a:cs typeface="Arial" pitchFamily="34" charset="0"/>
              </a:rPr>
              <a:t>In music?</a:t>
            </a:r>
          </a:p>
          <a:p>
            <a:pPr lvl="2"/>
            <a:r>
              <a:rPr lang="fi-FI" altLang="fi-FI" sz="2400" dirty="0" err="1">
                <a:latin typeface="Arial" pitchFamily="34" charset="0"/>
                <a:cs typeface="Arial" pitchFamily="34" charset="0"/>
              </a:rPr>
              <a:t>Additionally</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Uniform</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or</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irregular</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sampling</a:t>
            </a:r>
            <a:r>
              <a:rPr lang="fi-FI" altLang="fi-FI" sz="2400" dirty="0">
                <a:latin typeface="Arial" pitchFamily="34" charset="0"/>
                <a:cs typeface="Arial" pitchFamily="34" charset="0"/>
              </a:rPr>
              <a:t>?</a:t>
            </a:r>
          </a:p>
        </p:txBody>
      </p:sp>
      <p:sp>
        <p:nvSpPr>
          <p:cNvPr id="4" name="Date Placeholder 3"/>
          <p:cNvSpPr>
            <a:spLocks noGrp="1"/>
          </p:cNvSpPr>
          <p:nvPr>
            <p:ph type="dt" sz="quarter"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F65B0FC7-9020-45AC-A584-4FF59717925F}" type="slidenum">
              <a:rPr lang="fi-FI" smtClean="0"/>
              <a:pPr>
                <a:defRPr/>
              </a:pPr>
              <a:t>21</a:t>
            </a:fld>
            <a:endParaRPr lang="fi-FI" dirty="0"/>
          </a:p>
        </p:txBody>
      </p:sp>
      <p:sp>
        <p:nvSpPr>
          <p:cNvPr id="2" name="TextBox 1"/>
          <p:cNvSpPr txBox="1"/>
          <p:nvPr/>
        </p:nvSpPr>
        <p:spPr>
          <a:xfrm>
            <a:off x="6096000" y="3176980"/>
            <a:ext cx="5737533" cy="369332"/>
          </a:xfrm>
          <a:prstGeom prst="rect">
            <a:avLst/>
          </a:prstGeom>
          <a:noFill/>
        </p:spPr>
        <p:txBody>
          <a:bodyPr wrap="none" rtlCol="0">
            <a:spAutoFit/>
          </a:bodyPr>
          <a:lstStyle/>
          <a:p>
            <a:r>
              <a:rPr lang="fi-FI" dirty="0"/>
              <a:t>Thomas </a:t>
            </a:r>
            <a:r>
              <a:rPr lang="fi-FI" dirty="0" err="1"/>
              <a:t>Parsons</a:t>
            </a:r>
            <a:r>
              <a:rPr lang="fi-FI" dirty="0"/>
              <a:t>: Voice and </a:t>
            </a:r>
            <a:r>
              <a:rPr lang="fi-FI" dirty="0" err="1"/>
              <a:t>Speech</a:t>
            </a:r>
            <a:r>
              <a:rPr lang="fi-FI" dirty="0"/>
              <a:t> </a:t>
            </a:r>
            <a:r>
              <a:rPr lang="fi-FI" dirty="0" err="1"/>
              <a:t>processing</a:t>
            </a:r>
            <a:r>
              <a:rPr lang="fi-FI" dirty="0"/>
              <a:t>, 1987</a:t>
            </a:r>
          </a:p>
        </p:txBody>
      </p:sp>
    </p:spTree>
    <p:extLst>
      <p:ext uri="{BB962C8B-B14F-4D97-AF65-F5344CB8AC3E}">
        <p14:creationId xmlns:p14="http://schemas.microsoft.com/office/powerpoint/2010/main" val="390881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00903" y="467319"/>
            <a:ext cx="8229600" cy="698500"/>
          </a:xfrm>
        </p:spPr>
        <p:txBody>
          <a:bodyPr/>
          <a:lstStyle/>
          <a:p>
            <a:r>
              <a:rPr lang="fi-FI" altLang="fi-FI" dirty="0">
                <a:cs typeface="Arial" pitchFamily="34" charset="0"/>
              </a:rPr>
              <a:t>Harry Nyquist 1889-1976</a:t>
            </a:r>
          </a:p>
        </p:txBody>
      </p:sp>
      <p:sp>
        <p:nvSpPr>
          <p:cNvPr id="8195" name="Content Placeholder 2"/>
          <p:cNvSpPr>
            <a:spLocks noGrp="1"/>
          </p:cNvSpPr>
          <p:nvPr>
            <p:ph idx="1"/>
          </p:nvPr>
        </p:nvSpPr>
        <p:spPr>
          <a:xfrm>
            <a:off x="6347982" y="1879311"/>
            <a:ext cx="5600700" cy="1310059"/>
          </a:xfrm>
        </p:spPr>
        <p:txBody>
          <a:bodyPr/>
          <a:lstStyle/>
          <a:p>
            <a:r>
              <a:rPr lang="en-US" altLang="fi-FI" sz="1800" i="1" dirty="0">
                <a:latin typeface="Arial" pitchFamily="34" charset="0"/>
                <a:cs typeface="Arial" pitchFamily="34" charset="0"/>
              </a:rPr>
              <a:t>Certain factors affecting telegraph speed,</a:t>
            </a:r>
            <a:r>
              <a:rPr lang="en-US" altLang="fi-FI" sz="1800" dirty="0">
                <a:latin typeface="Arial" pitchFamily="34" charset="0"/>
                <a:cs typeface="Arial" pitchFamily="34" charset="0"/>
              </a:rPr>
              <a:t> Bell System Technical Journal, 3, 324–346, 1924</a:t>
            </a:r>
          </a:p>
          <a:p>
            <a:r>
              <a:rPr lang="en-US" altLang="fi-FI" sz="1800" i="1" dirty="0">
                <a:latin typeface="Arial" pitchFamily="34" charset="0"/>
                <a:cs typeface="Arial" pitchFamily="34" charset="0"/>
              </a:rPr>
              <a:t>Certain topics in Telegraph Transmission Theory,</a:t>
            </a:r>
            <a:r>
              <a:rPr lang="en-US" altLang="fi-FI" sz="1800" dirty="0">
                <a:latin typeface="Arial" pitchFamily="34" charset="0"/>
                <a:cs typeface="Arial" pitchFamily="34" charset="0"/>
              </a:rPr>
              <a:t> </a:t>
            </a:r>
            <a:r>
              <a:rPr lang="fi-FI" altLang="fi-FI" sz="1800" dirty="0" err="1">
                <a:latin typeface="Arial" pitchFamily="34" charset="0"/>
                <a:cs typeface="Arial" pitchFamily="34" charset="0"/>
              </a:rPr>
              <a:t>Trans</a:t>
            </a:r>
            <a:r>
              <a:rPr lang="fi-FI" altLang="fi-FI" sz="1800" dirty="0">
                <a:latin typeface="Arial" pitchFamily="34" charset="0"/>
                <a:cs typeface="Arial" pitchFamily="34" charset="0"/>
              </a:rPr>
              <a:t>. AIEE, vol. 47, </a:t>
            </a:r>
            <a:r>
              <a:rPr lang="fi-FI" altLang="fi-FI" sz="1800" dirty="0" err="1">
                <a:latin typeface="Arial" pitchFamily="34" charset="0"/>
                <a:cs typeface="Arial" pitchFamily="34" charset="0"/>
              </a:rPr>
              <a:t>pp</a:t>
            </a:r>
            <a:r>
              <a:rPr lang="fi-FI" altLang="fi-FI" sz="1800" dirty="0">
                <a:latin typeface="Arial" pitchFamily="34" charset="0"/>
                <a:cs typeface="Arial" pitchFamily="34" charset="0"/>
              </a:rPr>
              <a:t>. 617–644, </a:t>
            </a:r>
            <a:r>
              <a:rPr lang="fi-FI" altLang="fi-FI" sz="1800" dirty="0" err="1">
                <a:latin typeface="Arial" pitchFamily="34" charset="0"/>
                <a:cs typeface="Arial" pitchFamily="34" charset="0"/>
              </a:rPr>
              <a:t>Apr</a:t>
            </a:r>
            <a:r>
              <a:rPr lang="fi-FI" altLang="fi-FI" sz="1800" dirty="0">
                <a:latin typeface="Arial" pitchFamily="34" charset="0"/>
                <a:cs typeface="Arial" pitchFamily="34" charset="0"/>
              </a:rPr>
              <a:t>. 1928</a:t>
            </a:r>
          </a:p>
        </p:txBody>
      </p:sp>
      <p:sp>
        <p:nvSpPr>
          <p:cNvPr id="4" name="Date Placeholder 3"/>
          <p:cNvSpPr>
            <a:spLocks noGrp="1"/>
          </p:cNvSpPr>
          <p:nvPr>
            <p:ph type="dt" sz="quarter"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02F02483-23CB-4555-8860-AE32B84303E4}" type="slidenum">
              <a:rPr lang="fi-FI" smtClean="0"/>
              <a:pPr>
                <a:defRPr/>
              </a:pPr>
              <a:t>22</a:t>
            </a:fld>
            <a:endParaRPr lang="fi-FI"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57052" y="1775419"/>
            <a:ext cx="3357175" cy="2517881"/>
          </a:xfrm>
          <a:prstGeom prst="rect">
            <a:avLst/>
          </a:prstGeom>
        </p:spPr>
      </p:pic>
      <p:sp>
        <p:nvSpPr>
          <p:cNvPr id="3" name="TextBox 2"/>
          <p:cNvSpPr txBox="1"/>
          <p:nvPr/>
        </p:nvSpPr>
        <p:spPr>
          <a:xfrm>
            <a:off x="3018083" y="4779531"/>
            <a:ext cx="2517881" cy="400110"/>
          </a:xfrm>
          <a:prstGeom prst="rect">
            <a:avLst/>
          </a:prstGeom>
          <a:noFill/>
        </p:spPr>
        <p:txBody>
          <a:bodyPr wrap="square" rtlCol="0">
            <a:spAutoFit/>
          </a:bodyPr>
          <a:lstStyle/>
          <a:p>
            <a:r>
              <a:rPr lang="en-US" sz="1000" dirty="0"/>
              <a:t>Creative Commons Attribution-Share</a:t>
            </a:r>
          </a:p>
          <a:p>
            <a:r>
              <a:rPr lang="en-US" sz="1000" dirty="0"/>
              <a:t> Alike 4.0 International license</a:t>
            </a:r>
            <a:endParaRPr lang="fi-FI" sz="1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34" y="1355772"/>
            <a:ext cx="2366940" cy="2898294"/>
          </a:xfrm>
          <a:prstGeom prst="rect">
            <a:avLst/>
          </a:prstGeom>
        </p:spPr>
      </p:pic>
      <p:sp>
        <p:nvSpPr>
          <p:cNvPr id="8" name="TextBox 7"/>
          <p:cNvSpPr txBox="1"/>
          <p:nvPr/>
        </p:nvSpPr>
        <p:spPr>
          <a:xfrm>
            <a:off x="500903" y="4299411"/>
            <a:ext cx="1184940" cy="369332"/>
          </a:xfrm>
          <a:prstGeom prst="rect">
            <a:avLst/>
          </a:prstGeom>
          <a:noFill/>
        </p:spPr>
        <p:txBody>
          <a:bodyPr wrap="none" rtlCol="0">
            <a:spAutoFit/>
          </a:bodyPr>
          <a:lstStyle/>
          <a:p>
            <a:r>
              <a:rPr lang="fi-FI" dirty="0"/>
              <a:t>Wikipedia</a:t>
            </a:r>
          </a:p>
        </p:txBody>
      </p:sp>
      <p:sp>
        <p:nvSpPr>
          <p:cNvPr id="9" name="Tekstiruutu 8">
            <a:extLst>
              <a:ext uri="{FF2B5EF4-FFF2-40B4-BE49-F238E27FC236}">
                <a16:creationId xmlns:a16="http://schemas.microsoft.com/office/drawing/2014/main" id="{DE88E66F-F9DC-47C1-AB88-517E55770149}"/>
              </a:ext>
            </a:extLst>
          </p:cNvPr>
          <p:cNvSpPr txBox="1"/>
          <p:nvPr/>
        </p:nvSpPr>
        <p:spPr>
          <a:xfrm>
            <a:off x="6228841" y="1171425"/>
            <a:ext cx="5437225" cy="707886"/>
          </a:xfrm>
          <a:prstGeom prst="rect">
            <a:avLst/>
          </a:prstGeom>
          <a:noFill/>
        </p:spPr>
        <p:txBody>
          <a:bodyPr wrap="square" rtlCol="0">
            <a:spAutoFit/>
          </a:bodyPr>
          <a:lstStyle/>
          <a:p>
            <a:r>
              <a:rPr lang="fi-FI" sz="2000" dirty="0"/>
              <a:t>Harry Nyquist is </a:t>
            </a:r>
            <a:r>
              <a:rPr lang="fi-FI" sz="2000" dirty="0" err="1"/>
              <a:t>well</a:t>
            </a:r>
            <a:r>
              <a:rPr lang="fi-FI" sz="2000" dirty="0"/>
              <a:t> </a:t>
            </a:r>
            <a:r>
              <a:rPr lang="fi-FI" sz="2000" dirty="0" err="1"/>
              <a:t>known</a:t>
            </a:r>
            <a:r>
              <a:rPr lang="fi-FI" sz="2000" dirty="0"/>
              <a:t> </a:t>
            </a:r>
            <a:r>
              <a:rPr lang="fi-FI" sz="2000" dirty="0" err="1"/>
              <a:t>by</a:t>
            </a:r>
            <a:r>
              <a:rPr lang="fi-FI" sz="2000" dirty="0"/>
              <a:t> </a:t>
            </a:r>
            <a:r>
              <a:rPr lang="fi-FI" sz="2000" dirty="0" err="1"/>
              <a:t>his</a:t>
            </a:r>
            <a:r>
              <a:rPr lang="fi-FI" sz="2000" dirty="0"/>
              <a:t> </a:t>
            </a:r>
            <a:r>
              <a:rPr lang="fi-FI" sz="2000" dirty="0" err="1"/>
              <a:t>work</a:t>
            </a:r>
            <a:r>
              <a:rPr lang="fi-FI" sz="2000" dirty="0"/>
              <a:t> in </a:t>
            </a:r>
            <a:r>
              <a:rPr lang="fi-FI" sz="2000" dirty="0" err="1"/>
              <a:t>sampling</a:t>
            </a:r>
            <a:r>
              <a:rPr lang="fi-FI" sz="2000" dirty="0"/>
              <a:t> </a:t>
            </a:r>
            <a:r>
              <a:rPr lang="fi-FI" sz="2000" dirty="0" err="1"/>
              <a:t>theory</a:t>
            </a:r>
            <a:endParaRPr lang="fi-FI" sz="2000" dirty="0"/>
          </a:p>
        </p:txBody>
      </p:sp>
      <p:sp>
        <p:nvSpPr>
          <p:cNvPr id="10" name="Content Placeholder 2">
            <a:extLst>
              <a:ext uri="{FF2B5EF4-FFF2-40B4-BE49-F238E27FC236}">
                <a16:creationId xmlns:a16="http://schemas.microsoft.com/office/drawing/2014/main" id="{789E21E0-EBCE-8C05-1AA6-C609B8C632E7}"/>
              </a:ext>
            </a:extLst>
          </p:cNvPr>
          <p:cNvSpPr txBox="1">
            <a:spLocks/>
          </p:cNvSpPr>
          <p:nvPr/>
        </p:nvSpPr>
        <p:spPr>
          <a:xfrm>
            <a:off x="6347982" y="3542916"/>
            <a:ext cx="5287883" cy="1913026"/>
          </a:xfrm>
          <a:prstGeom prst="rect">
            <a:avLst/>
          </a:prstGeom>
        </p:spPr>
        <p:txBody>
          <a:bodyPr vert="horz" lIns="91440" tIns="45720" rIns="91440" bIns="45720" rtlCol="0">
            <a:normAutofit fontScale="62500" lnSpcReduction="20000"/>
          </a:bodyPr>
          <a:lstStyle>
            <a:lvl1pPr marL="180975" indent="-180975" algn="l" defTabSz="914400" rtl="0" eaLnBrk="1" latinLnBrk="0" hangingPunct="1">
              <a:lnSpc>
                <a:spcPct val="90000"/>
              </a:lnSpc>
              <a:spcBef>
                <a:spcPts val="1000"/>
              </a:spcBef>
              <a:buFont typeface="Arial" panose="020B0604020202020204" pitchFamily="34" charset="0"/>
              <a:buChar char="•"/>
              <a:tabLst/>
              <a:defRPr sz="3200" kern="1200">
                <a:solidFill>
                  <a:schemeClr val="tx1"/>
                </a:solidFill>
                <a:latin typeface="+mn-lt"/>
                <a:ea typeface="+mn-ea"/>
                <a:cs typeface="+mn-cs"/>
              </a:defRPr>
            </a:lvl1pPr>
            <a:lvl2pPr marL="488950" indent="-174625" algn="l" defTabSz="914400" rtl="0" eaLnBrk="1" latinLnBrk="0" hangingPunct="1">
              <a:lnSpc>
                <a:spcPct val="90000"/>
              </a:lnSpc>
              <a:spcBef>
                <a:spcPts val="500"/>
              </a:spcBef>
              <a:buFont typeface="Arial" panose="020B0604020202020204" pitchFamily="34" charset="0"/>
              <a:buChar char="•"/>
              <a:tabLst/>
              <a:defRPr sz="2800" kern="1200">
                <a:solidFill>
                  <a:schemeClr val="tx1"/>
                </a:solidFill>
                <a:latin typeface="+mn-lt"/>
                <a:ea typeface="+mn-ea"/>
                <a:cs typeface="+mn-cs"/>
              </a:defRPr>
            </a:lvl2pPr>
            <a:lvl3pPr marL="804863" indent="-133350"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mn-lt"/>
                <a:ea typeface="+mn-ea"/>
                <a:cs typeface="+mn-cs"/>
              </a:defRPr>
            </a:lvl3pPr>
            <a:lvl4pPr marL="1155700" indent="-128588"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4pPr>
            <a:lvl5pPr marL="1470025" indent="-13335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fi-FI" sz="2800">
                <a:latin typeface="Arial" pitchFamily="34" charset="0"/>
                <a:cs typeface="Arial" pitchFamily="34" charset="0"/>
              </a:rPr>
              <a:t>Nyquist determined that the maximum number of pulses, which went through the telegraph cable (channels) is limited to twice the bandwidth (frequency) of the channel</a:t>
            </a:r>
          </a:p>
          <a:p>
            <a:endParaRPr lang="en-US" altLang="fi-FI" sz="2800">
              <a:latin typeface="Arial" pitchFamily="34" charset="0"/>
              <a:cs typeface="Arial" pitchFamily="34" charset="0"/>
            </a:endParaRPr>
          </a:p>
          <a:p>
            <a:r>
              <a:rPr lang="en-US" altLang="fi-FI" sz="2800">
                <a:latin typeface="Arial" pitchFamily="34" charset="0"/>
                <a:cs typeface="Arial" pitchFamily="34" charset="0"/>
              </a:rPr>
              <a:t>He defined a bandwidth-pulse theory mathematically, nowadays known as the Nyquist – Shannon sampling theorem</a:t>
            </a:r>
            <a:endParaRPr lang="fi-FI" altLang="fi-FI" sz="2800" dirty="0">
              <a:latin typeface="Arial" pitchFamily="34" charset="0"/>
              <a:cs typeface="Arial" pitchFamily="34" charset="0"/>
            </a:endParaRPr>
          </a:p>
        </p:txBody>
      </p:sp>
    </p:spTree>
    <p:extLst>
      <p:ext uri="{BB962C8B-B14F-4D97-AF65-F5344CB8AC3E}">
        <p14:creationId xmlns:p14="http://schemas.microsoft.com/office/powerpoint/2010/main" val="587017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80036" y="431742"/>
            <a:ext cx="8229600" cy="764561"/>
          </a:xfrm>
        </p:spPr>
        <p:txBody>
          <a:bodyPr/>
          <a:lstStyle/>
          <a:p>
            <a:r>
              <a:rPr lang="fi-FI" altLang="fi-FI" dirty="0">
                <a:cs typeface="Arial" pitchFamily="34" charset="0"/>
              </a:rPr>
              <a:t>Music</a:t>
            </a:r>
          </a:p>
        </p:txBody>
      </p:sp>
      <p:sp>
        <p:nvSpPr>
          <p:cNvPr id="12291" name="Content Placeholder 2"/>
          <p:cNvSpPr>
            <a:spLocks noGrp="1"/>
          </p:cNvSpPr>
          <p:nvPr>
            <p:ph idx="1"/>
          </p:nvPr>
        </p:nvSpPr>
        <p:spPr>
          <a:xfrm>
            <a:off x="410400" y="1196303"/>
            <a:ext cx="8229600" cy="4422775"/>
          </a:xfrm>
        </p:spPr>
        <p:txBody>
          <a:bodyPr>
            <a:normAutofit lnSpcReduction="10000"/>
          </a:bodyPr>
          <a:lstStyle/>
          <a:p>
            <a:r>
              <a:rPr lang="fi-FI" altLang="fi-FI" sz="2800" dirty="0" err="1">
                <a:latin typeface="Arial" pitchFamily="34" charset="0"/>
                <a:cs typeface="Arial" pitchFamily="34" charset="0"/>
              </a:rPr>
              <a:t>Humans</a:t>
            </a:r>
            <a:r>
              <a:rPr lang="fi-FI" altLang="fi-FI" sz="2800" dirty="0">
                <a:latin typeface="Arial" pitchFamily="34" charset="0"/>
                <a:cs typeface="Arial" pitchFamily="34" charset="0"/>
              </a:rPr>
              <a:t> </a:t>
            </a:r>
            <a:r>
              <a:rPr lang="fi-FI" altLang="fi-FI" sz="2800" dirty="0" err="1">
                <a:latin typeface="Arial" pitchFamily="34" charset="0"/>
                <a:cs typeface="Arial" pitchFamily="34" charset="0"/>
              </a:rPr>
              <a:t>can</a:t>
            </a:r>
            <a:r>
              <a:rPr lang="fi-FI" altLang="fi-FI" sz="2800" dirty="0">
                <a:latin typeface="Arial" pitchFamily="34" charset="0"/>
                <a:cs typeface="Arial" pitchFamily="34" charset="0"/>
              </a:rPr>
              <a:t> </a:t>
            </a:r>
            <a:r>
              <a:rPr lang="fi-FI" altLang="fi-FI" sz="2800" dirty="0" err="1">
                <a:latin typeface="Arial" pitchFamily="34" charset="0"/>
                <a:cs typeface="Arial" pitchFamily="34" charset="0"/>
              </a:rPr>
              <a:t>hear</a:t>
            </a:r>
            <a:r>
              <a:rPr lang="fi-FI" altLang="fi-FI" sz="2800" dirty="0">
                <a:latin typeface="Arial" pitchFamily="34" charset="0"/>
                <a:cs typeface="Arial" pitchFamily="34" charset="0"/>
              </a:rPr>
              <a:t> </a:t>
            </a:r>
            <a:r>
              <a:rPr lang="fi-FI" altLang="fi-FI" sz="2800" dirty="0" err="1">
                <a:latin typeface="Arial" pitchFamily="34" charset="0"/>
                <a:cs typeface="Arial" pitchFamily="34" charset="0"/>
              </a:rPr>
              <a:t>about</a:t>
            </a:r>
            <a:r>
              <a:rPr lang="fi-FI" altLang="fi-FI" sz="2800" dirty="0">
                <a:latin typeface="Arial" pitchFamily="34" charset="0"/>
                <a:cs typeface="Arial" pitchFamily="34" charset="0"/>
              </a:rPr>
              <a:t> 20 kHz = 20000 Hz</a:t>
            </a:r>
          </a:p>
          <a:p>
            <a:pPr lvl="1"/>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Adding</a:t>
            </a:r>
            <a:r>
              <a:rPr lang="fi-FI" altLang="fi-FI" sz="2400" dirty="0">
                <a:latin typeface="Arial" pitchFamily="34" charset="0"/>
                <a:cs typeface="Arial" pitchFamily="34" charset="0"/>
              </a:rPr>
              <a:t> ~2 kHz for extra </a:t>
            </a:r>
            <a:r>
              <a:rPr lang="fi-FI" altLang="fi-FI" sz="2400" dirty="0" err="1">
                <a:latin typeface="Arial" pitchFamily="34" charset="0"/>
                <a:cs typeface="Arial" pitchFamily="34" charset="0"/>
              </a:rPr>
              <a:t>tolerance</a:t>
            </a:r>
            <a:r>
              <a:rPr lang="fi-FI" altLang="fi-FI" sz="2400" dirty="0">
                <a:latin typeface="Arial" pitchFamily="34" charset="0"/>
                <a:cs typeface="Arial" pitchFamily="34" charset="0"/>
              </a:rPr>
              <a:t> </a:t>
            </a:r>
          </a:p>
          <a:p>
            <a:pPr lvl="1"/>
            <a:r>
              <a:rPr lang="fi-FI" altLang="fi-FI" sz="2400" dirty="0">
                <a:latin typeface="Arial" pitchFamily="34" charset="0"/>
                <a:cs typeface="Arial" pitchFamily="34" charset="0"/>
              </a:rPr>
              <a:t> A </a:t>
            </a:r>
            <a:r>
              <a:rPr lang="fi-FI" altLang="fi-FI" sz="2400" dirty="0" err="1">
                <a:latin typeface="Arial" pitchFamily="34" charset="0"/>
                <a:cs typeface="Arial" pitchFamily="34" charset="0"/>
              </a:rPr>
              <a:t>well</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known</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sampling</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frequency</a:t>
            </a:r>
            <a:r>
              <a:rPr lang="fi-FI" altLang="fi-FI" sz="2400" dirty="0">
                <a:latin typeface="Arial" pitchFamily="34" charset="0"/>
                <a:cs typeface="Arial" pitchFamily="34" charset="0"/>
              </a:rPr>
              <a:t> is 44100 Hz</a:t>
            </a:r>
          </a:p>
          <a:p>
            <a:endParaRPr lang="en-US" altLang="fi-FI" sz="2800" dirty="0">
              <a:latin typeface="Arial" pitchFamily="34" charset="0"/>
              <a:cs typeface="Arial" pitchFamily="34" charset="0"/>
            </a:endParaRPr>
          </a:p>
          <a:p>
            <a:r>
              <a:rPr lang="en-US" altLang="fi-FI" sz="2800" dirty="0">
                <a:latin typeface="Arial" pitchFamily="34" charset="0"/>
                <a:cs typeface="Arial" pitchFamily="34" charset="0"/>
              </a:rPr>
              <a:t>However, 88200 Hz – is now used for sampling frequencies, 196400 Hz or even more are available in certain musical devices</a:t>
            </a:r>
          </a:p>
          <a:p>
            <a:endParaRPr lang="en-US" altLang="fi-FI" sz="2800" dirty="0">
              <a:latin typeface="Arial" pitchFamily="34" charset="0"/>
              <a:cs typeface="Arial" pitchFamily="34" charset="0"/>
            </a:endParaRPr>
          </a:p>
          <a:p>
            <a:r>
              <a:rPr lang="en-US" altLang="fi-FI" sz="2800" dirty="0">
                <a:latin typeface="Arial" pitchFamily="34" charset="0"/>
                <a:cs typeface="Arial" pitchFamily="34" charset="0"/>
              </a:rPr>
              <a:t>Is an oversampling harmful or, rather, is it useful (see table)?</a:t>
            </a:r>
          </a:p>
          <a:p>
            <a:pPr lvl="1"/>
            <a:r>
              <a:rPr lang="fi-FI" altLang="fi-FI" sz="2400" dirty="0" err="1">
                <a:latin typeface="Arial" pitchFamily="34" charset="0"/>
                <a:cs typeface="Arial" pitchFamily="34" charset="0"/>
              </a:rPr>
              <a:t>Humans</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cannot</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hear</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over</a:t>
            </a:r>
            <a:r>
              <a:rPr lang="fi-FI" altLang="fi-FI" sz="2400" dirty="0">
                <a:latin typeface="Arial" pitchFamily="34" charset="0"/>
                <a:cs typeface="Arial" pitchFamily="34" charset="0"/>
              </a:rPr>
              <a:t> 20 kHz </a:t>
            </a:r>
            <a:r>
              <a:rPr lang="fi-FI" altLang="fi-FI" sz="2400" dirty="0" err="1">
                <a:latin typeface="Arial" pitchFamily="34" charset="0"/>
                <a:cs typeface="Arial" pitchFamily="34" charset="0"/>
              </a:rPr>
              <a:t>after</a:t>
            </a:r>
            <a:r>
              <a:rPr lang="fi-FI" altLang="fi-FI" sz="2400" dirty="0">
                <a:latin typeface="Arial" pitchFamily="34" charset="0"/>
                <a:cs typeface="Arial" pitchFamily="34" charset="0"/>
              </a:rPr>
              <a:t> </a:t>
            </a:r>
            <a:r>
              <a:rPr lang="fi-FI" altLang="fi-FI" sz="2400" dirty="0" err="1">
                <a:latin typeface="Arial" pitchFamily="34" charset="0"/>
                <a:cs typeface="Arial" pitchFamily="34" charset="0"/>
              </a:rPr>
              <a:t>all</a:t>
            </a:r>
            <a:r>
              <a:rPr lang="fi-FI" altLang="fi-FI" sz="2400" dirty="0">
                <a:latin typeface="Arial" pitchFamily="34" charset="0"/>
                <a:cs typeface="Arial" pitchFamily="34" charset="0"/>
              </a:rPr>
              <a:t>?</a:t>
            </a:r>
          </a:p>
        </p:txBody>
      </p:sp>
      <p:sp>
        <p:nvSpPr>
          <p:cNvPr id="4" name="Date Placeholder 3"/>
          <p:cNvSpPr>
            <a:spLocks noGrp="1"/>
          </p:cNvSpPr>
          <p:nvPr>
            <p:ph type="dt" sz="quarter"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BBEF18BA-A9EE-4141-8F64-0BC7852E81A6}" type="slidenum">
              <a:rPr lang="fi-FI" smtClean="0"/>
              <a:pPr>
                <a:defRPr/>
              </a:pPr>
              <a:t>23</a:t>
            </a:fld>
            <a:endParaRPr lang="fi-FI" dirty="0"/>
          </a:p>
        </p:txBody>
      </p:sp>
      <p:graphicFrame>
        <p:nvGraphicFramePr>
          <p:cNvPr id="2" name="Table 1">
            <a:extLst>
              <a:ext uri="{FF2B5EF4-FFF2-40B4-BE49-F238E27FC236}">
                <a16:creationId xmlns:a16="http://schemas.microsoft.com/office/drawing/2014/main" id="{745306A4-264F-1203-DE0F-F28C27A7D144}"/>
              </a:ext>
            </a:extLst>
          </p:cNvPr>
          <p:cNvGraphicFramePr>
            <a:graphicFrameLocks noGrp="1"/>
          </p:cNvGraphicFramePr>
          <p:nvPr>
            <p:extLst>
              <p:ext uri="{D42A27DB-BD31-4B8C-83A1-F6EECF244321}">
                <p14:modId xmlns:p14="http://schemas.microsoft.com/office/powerpoint/2010/main" val="1926538413"/>
              </p:ext>
            </p:extLst>
          </p:nvPr>
        </p:nvGraphicFramePr>
        <p:xfrm>
          <a:off x="8172844" y="814022"/>
          <a:ext cx="3843139" cy="3336320"/>
        </p:xfrm>
        <a:graphic>
          <a:graphicData uri="http://schemas.openxmlformats.org/drawingml/2006/table">
            <a:tbl>
              <a:tblPr/>
              <a:tblGrid>
                <a:gridCol w="729948">
                  <a:extLst>
                    <a:ext uri="{9D8B030D-6E8A-4147-A177-3AD203B41FA5}">
                      <a16:colId xmlns:a16="http://schemas.microsoft.com/office/drawing/2014/main" val="1124060996"/>
                    </a:ext>
                  </a:extLst>
                </a:gridCol>
                <a:gridCol w="368091">
                  <a:extLst>
                    <a:ext uri="{9D8B030D-6E8A-4147-A177-3AD203B41FA5}">
                      <a16:colId xmlns:a16="http://schemas.microsoft.com/office/drawing/2014/main" val="272283841"/>
                    </a:ext>
                  </a:extLst>
                </a:gridCol>
                <a:gridCol w="549020">
                  <a:extLst>
                    <a:ext uri="{9D8B030D-6E8A-4147-A177-3AD203B41FA5}">
                      <a16:colId xmlns:a16="http://schemas.microsoft.com/office/drawing/2014/main" val="1244803838"/>
                    </a:ext>
                  </a:extLst>
                </a:gridCol>
                <a:gridCol w="549020">
                  <a:extLst>
                    <a:ext uri="{9D8B030D-6E8A-4147-A177-3AD203B41FA5}">
                      <a16:colId xmlns:a16="http://schemas.microsoft.com/office/drawing/2014/main" val="2871884293"/>
                    </a:ext>
                  </a:extLst>
                </a:gridCol>
                <a:gridCol w="549020">
                  <a:extLst>
                    <a:ext uri="{9D8B030D-6E8A-4147-A177-3AD203B41FA5}">
                      <a16:colId xmlns:a16="http://schemas.microsoft.com/office/drawing/2014/main" val="3332459830"/>
                    </a:ext>
                  </a:extLst>
                </a:gridCol>
                <a:gridCol w="549020">
                  <a:extLst>
                    <a:ext uri="{9D8B030D-6E8A-4147-A177-3AD203B41FA5}">
                      <a16:colId xmlns:a16="http://schemas.microsoft.com/office/drawing/2014/main" val="2224371751"/>
                    </a:ext>
                  </a:extLst>
                </a:gridCol>
                <a:gridCol w="549020">
                  <a:extLst>
                    <a:ext uri="{9D8B030D-6E8A-4147-A177-3AD203B41FA5}">
                      <a16:colId xmlns:a16="http://schemas.microsoft.com/office/drawing/2014/main" val="3663092798"/>
                    </a:ext>
                  </a:extLst>
                </a:gridCol>
              </a:tblGrid>
              <a:tr h="90511">
                <a:tc rowSpan="2">
                  <a:txBody>
                    <a:bodyPr/>
                    <a:lstStyle/>
                    <a:p>
                      <a:pPr algn="ctr"/>
                      <a:r>
                        <a:rPr lang="en-US" sz="900"/>
                        <a:t> </a:t>
                      </a:r>
                    </a:p>
                  </a:txBody>
                  <a:tcPr marL="45596" marR="45596" marT="22798" marB="22798" anchor="ctr">
                    <a:lnL>
                      <a:noFill/>
                    </a:lnL>
                    <a:lnR>
                      <a:noFill/>
                    </a:lnR>
                    <a:lnT>
                      <a:noFill/>
                    </a:lnT>
                    <a:lnB>
                      <a:noFill/>
                    </a:lnB>
                  </a:tcPr>
                </a:tc>
                <a:tc gridSpan="6">
                  <a:txBody>
                    <a:bodyPr/>
                    <a:lstStyle/>
                    <a:p>
                      <a:pPr algn="ctr"/>
                      <a:r>
                        <a:rPr lang="en-US" sz="900" b="1"/>
                        <a:t>16-, 20- or 24-bits per sample</a:t>
                      </a:r>
                      <a:endParaRPr lang="en-US" sz="900"/>
                    </a:p>
                  </a:txBody>
                  <a:tcPr marL="45596" marR="45596" marT="22798" marB="22798"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2832235"/>
                  </a:ext>
                </a:extLst>
              </a:tr>
              <a:tr h="158070">
                <a:tc vMerge="1">
                  <a:txBody>
                    <a:bodyPr/>
                    <a:lstStyle/>
                    <a:p>
                      <a:endParaRPr lang="en-US"/>
                    </a:p>
                  </a:txBody>
                  <a:tcPr/>
                </a:tc>
                <a:tc>
                  <a:txBody>
                    <a:bodyPr/>
                    <a:lstStyle/>
                    <a:p>
                      <a:pPr algn="ctr"/>
                      <a:r>
                        <a:rPr lang="en-US" sz="900">
                          <a:hlinkClick r:id="rId2" tooltip="44.1 kHz"/>
                        </a:rPr>
                        <a:t>44.1 kHz</a:t>
                      </a:r>
                      <a:endParaRPr lang="en-US" sz="900"/>
                    </a:p>
                  </a:txBody>
                  <a:tcPr marL="45596" marR="45596" marT="22798" marB="22798" anchor="ctr">
                    <a:lnL>
                      <a:noFill/>
                    </a:lnL>
                    <a:lnR>
                      <a:noFill/>
                    </a:lnR>
                    <a:lnT>
                      <a:noFill/>
                    </a:lnT>
                    <a:lnB>
                      <a:noFill/>
                    </a:lnB>
                  </a:tcPr>
                </a:tc>
                <a:tc>
                  <a:txBody>
                    <a:bodyPr/>
                    <a:lstStyle/>
                    <a:p>
                      <a:pPr algn="ctr"/>
                      <a:r>
                        <a:rPr lang="en-US" sz="900"/>
                        <a:t>48 kHz</a:t>
                      </a:r>
                    </a:p>
                  </a:txBody>
                  <a:tcPr marL="45596" marR="45596" marT="22798" marB="22798" anchor="ctr">
                    <a:lnL>
                      <a:noFill/>
                    </a:lnL>
                    <a:lnR>
                      <a:noFill/>
                    </a:lnR>
                    <a:lnT>
                      <a:noFill/>
                    </a:lnT>
                    <a:lnB>
                      <a:noFill/>
                    </a:lnB>
                  </a:tcPr>
                </a:tc>
                <a:tc>
                  <a:txBody>
                    <a:bodyPr/>
                    <a:lstStyle/>
                    <a:p>
                      <a:pPr algn="ctr"/>
                      <a:r>
                        <a:rPr lang="en-US" sz="900"/>
                        <a:t>88.2 kHz</a:t>
                      </a:r>
                    </a:p>
                  </a:txBody>
                  <a:tcPr marL="45596" marR="45596" marT="22798" marB="22798" anchor="ctr">
                    <a:lnL>
                      <a:noFill/>
                    </a:lnL>
                    <a:lnR>
                      <a:noFill/>
                    </a:lnR>
                    <a:lnT>
                      <a:noFill/>
                    </a:lnT>
                    <a:lnB>
                      <a:noFill/>
                    </a:lnB>
                  </a:tcPr>
                </a:tc>
                <a:tc>
                  <a:txBody>
                    <a:bodyPr/>
                    <a:lstStyle/>
                    <a:p>
                      <a:pPr algn="ctr"/>
                      <a:r>
                        <a:rPr lang="en-US" sz="900"/>
                        <a:t>96 kHz</a:t>
                      </a:r>
                    </a:p>
                  </a:txBody>
                  <a:tcPr marL="45596" marR="45596" marT="22798" marB="22798" anchor="ctr">
                    <a:lnL>
                      <a:noFill/>
                    </a:lnL>
                    <a:lnR>
                      <a:noFill/>
                    </a:lnR>
                    <a:lnT>
                      <a:noFill/>
                    </a:lnT>
                    <a:lnB>
                      <a:noFill/>
                    </a:lnB>
                  </a:tcPr>
                </a:tc>
                <a:tc>
                  <a:txBody>
                    <a:bodyPr/>
                    <a:lstStyle/>
                    <a:p>
                      <a:pPr algn="ctr"/>
                      <a:r>
                        <a:rPr lang="en-US" sz="900"/>
                        <a:t>176.4 kHz</a:t>
                      </a:r>
                    </a:p>
                  </a:txBody>
                  <a:tcPr marL="45596" marR="45596" marT="22798" marB="22798" anchor="ctr">
                    <a:lnL>
                      <a:noFill/>
                    </a:lnL>
                    <a:lnR>
                      <a:noFill/>
                    </a:lnR>
                    <a:lnT>
                      <a:noFill/>
                    </a:lnT>
                    <a:lnB>
                      <a:noFill/>
                    </a:lnB>
                  </a:tcPr>
                </a:tc>
                <a:tc>
                  <a:txBody>
                    <a:bodyPr/>
                    <a:lstStyle/>
                    <a:p>
                      <a:pPr algn="ctr"/>
                      <a:r>
                        <a:rPr lang="en-US" sz="900"/>
                        <a:t>192 kHz</a:t>
                      </a:r>
                    </a:p>
                  </a:txBody>
                  <a:tcPr marL="45596" marR="45596" marT="22798" marB="22798" anchor="ctr">
                    <a:lnL>
                      <a:noFill/>
                    </a:lnL>
                    <a:lnR>
                      <a:noFill/>
                    </a:lnR>
                    <a:lnT>
                      <a:noFill/>
                    </a:lnT>
                    <a:lnB>
                      <a:noFill/>
                    </a:lnB>
                  </a:tcPr>
                </a:tc>
                <a:extLst>
                  <a:ext uri="{0D108BD9-81ED-4DB2-BD59-A6C34878D82A}">
                    <a16:rowId xmlns:a16="http://schemas.microsoft.com/office/drawing/2014/main" val="1220667010"/>
                  </a:ext>
                </a:extLst>
              </a:tr>
              <a:tr h="158070">
                <a:tc>
                  <a:txBody>
                    <a:bodyPr/>
                    <a:lstStyle/>
                    <a:p>
                      <a:pPr algn="r"/>
                      <a:r>
                        <a:rPr lang="en-US" sz="900" b="1">
                          <a:hlinkClick r:id="rId3" tooltip="Monaural"/>
                        </a:rPr>
                        <a:t>Mono</a:t>
                      </a:r>
                      <a:r>
                        <a:rPr lang="en-US" sz="900" b="1"/>
                        <a:t> (1.0)</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extLst>
                  <a:ext uri="{0D108BD9-81ED-4DB2-BD59-A6C34878D82A}">
                    <a16:rowId xmlns:a16="http://schemas.microsoft.com/office/drawing/2014/main" val="1784435397"/>
                  </a:ext>
                </a:extLst>
              </a:tr>
              <a:tr h="158070">
                <a:tc>
                  <a:txBody>
                    <a:bodyPr/>
                    <a:lstStyle/>
                    <a:p>
                      <a:pPr algn="r"/>
                      <a:r>
                        <a:rPr lang="en-US" sz="900" b="1">
                          <a:hlinkClick r:id="rId4" tooltip="Stereophonic"/>
                        </a:rPr>
                        <a:t>Stereo</a:t>
                      </a:r>
                      <a:r>
                        <a:rPr lang="en-US" sz="900" b="1"/>
                        <a:t> (2.0)</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extLst>
                  <a:ext uri="{0D108BD9-81ED-4DB2-BD59-A6C34878D82A}">
                    <a16:rowId xmlns:a16="http://schemas.microsoft.com/office/drawing/2014/main" val="3948150802"/>
                  </a:ext>
                </a:extLst>
              </a:tr>
              <a:tr h="158070">
                <a:tc>
                  <a:txBody>
                    <a:bodyPr/>
                    <a:lstStyle/>
                    <a:p>
                      <a:pPr algn="r"/>
                      <a:r>
                        <a:rPr lang="en-US" sz="900" b="1" dirty="0"/>
                        <a:t>Stereo (2.1)</a:t>
                      </a:r>
                      <a:endParaRPr lang="en-US" sz="900" dirty="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dirty="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dirty="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dirty="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dirty="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2505623022"/>
                  </a:ext>
                </a:extLst>
              </a:tr>
              <a:tr h="361304">
                <a:tc>
                  <a:txBody>
                    <a:bodyPr/>
                    <a:lstStyle/>
                    <a:p>
                      <a:pPr algn="r"/>
                      <a:r>
                        <a:rPr lang="en-US" sz="900" b="1"/>
                        <a:t>Stereo + mono surround (3.0 or 3.1)</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571314318"/>
                  </a:ext>
                </a:extLst>
              </a:tr>
              <a:tr h="225815">
                <a:tc>
                  <a:txBody>
                    <a:bodyPr/>
                    <a:lstStyle/>
                    <a:p>
                      <a:pPr algn="r"/>
                      <a:r>
                        <a:rPr lang="en-US" sz="900" b="1">
                          <a:hlinkClick r:id="rId5" tooltip="Quadraphonic"/>
                        </a:rPr>
                        <a:t>Quad</a:t>
                      </a:r>
                      <a:r>
                        <a:rPr lang="en-US" sz="900" b="1"/>
                        <a:t> (4.0 or 4.1)</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2631098468"/>
                  </a:ext>
                </a:extLst>
              </a:tr>
              <a:tr h="225815">
                <a:tc>
                  <a:txBody>
                    <a:bodyPr/>
                    <a:lstStyle/>
                    <a:p>
                      <a:pPr algn="r"/>
                      <a:r>
                        <a:rPr lang="en-US" sz="900" b="1"/>
                        <a:t>3-stereo (3.0 or 3.1)</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1481987947"/>
                  </a:ext>
                </a:extLst>
              </a:tr>
              <a:tr h="361304">
                <a:tc>
                  <a:txBody>
                    <a:bodyPr/>
                    <a:lstStyle/>
                    <a:p>
                      <a:pPr algn="r"/>
                      <a:r>
                        <a:rPr lang="en-US" sz="900" b="1"/>
                        <a:t>3-stereo + mono surround (4.0 or 4.1)</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1341955768"/>
                  </a:ext>
                </a:extLst>
              </a:tr>
              <a:tr h="293560">
                <a:tc>
                  <a:txBody>
                    <a:bodyPr/>
                    <a:lstStyle/>
                    <a:p>
                      <a:pPr algn="r"/>
                      <a:r>
                        <a:rPr lang="en-US" sz="900" b="1">
                          <a:hlinkClick r:id="rId6" tooltip="Surround sound"/>
                        </a:rPr>
                        <a:t>Full surround</a:t>
                      </a:r>
                      <a:r>
                        <a:rPr lang="en-US" sz="900" b="1"/>
                        <a:t> (5.0 or 5.1)</a:t>
                      </a:r>
                      <a:endParaRPr lang="en-US" sz="900"/>
                    </a:p>
                  </a:txBody>
                  <a:tcPr marL="45596" marR="45596" marT="22798" marB="22798" anchor="ctr">
                    <a:lnL>
                      <a:noFill/>
                    </a:lnL>
                    <a:lnR>
                      <a:noFill/>
                    </a:lnR>
                    <a:lnT>
                      <a:noFill/>
                    </a:lnT>
                    <a:lnB>
                      <a:noFill/>
                    </a:lnB>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dirty="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dirty="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Yes</a:t>
                      </a:r>
                    </a:p>
                  </a:txBody>
                  <a:tcPr marL="45596" marR="45596" marT="22798" marB="22798" anchor="ctr">
                    <a:lnL>
                      <a:noFill/>
                    </a:lnL>
                    <a:lnR>
                      <a:noFill/>
                    </a:lnR>
                    <a:lnT>
                      <a:noFill/>
                    </a:lnT>
                    <a:lnB>
                      <a:noFill/>
                    </a:lnB>
                    <a:solidFill>
                      <a:srgbClr val="99FF99"/>
                    </a:solidFill>
                  </a:tcPr>
                </a:tc>
                <a:tc>
                  <a:txBody>
                    <a:bodyPr/>
                    <a:lstStyle/>
                    <a:p>
                      <a:pPr algn="ctr" fontAlgn="ctr"/>
                      <a:r>
                        <a:rPr lang="en-US" sz="900">
                          <a:effectLst/>
                        </a:rPr>
                        <a:t>No</a:t>
                      </a:r>
                    </a:p>
                  </a:txBody>
                  <a:tcPr marL="45596" marR="45596" marT="22798" marB="22798" anchor="ctr">
                    <a:lnL>
                      <a:noFill/>
                    </a:lnL>
                    <a:lnR>
                      <a:noFill/>
                    </a:lnR>
                    <a:lnT>
                      <a:noFill/>
                    </a:lnT>
                    <a:lnB>
                      <a:noFill/>
                    </a:lnB>
                    <a:solidFill>
                      <a:srgbClr val="FF9999"/>
                    </a:solidFill>
                  </a:tcPr>
                </a:tc>
                <a:tc>
                  <a:txBody>
                    <a:bodyPr/>
                    <a:lstStyle/>
                    <a:p>
                      <a:pPr algn="ctr" fontAlgn="ctr"/>
                      <a:r>
                        <a:rPr lang="en-US" sz="900" dirty="0">
                          <a:effectLst/>
                        </a:rPr>
                        <a:t>No</a:t>
                      </a:r>
                    </a:p>
                  </a:txBody>
                  <a:tcPr marL="45596" marR="45596" marT="22798" marB="22798" anchor="ctr">
                    <a:lnL>
                      <a:noFill/>
                    </a:lnL>
                    <a:lnR>
                      <a:noFill/>
                    </a:lnR>
                    <a:lnT>
                      <a:noFill/>
                    </a:lnT>
                    <a:lnB>
                      <a:noFill/>
                    </a:lnB>
                    <a:solidFill>
                      <a:srgbClr val="FF9999"/>
                    </a:solidFill>
                  </a:tcPr>
                </a:tc>
                <a:extLst>
                  <a:ext uri="{0D108BD9-81ED-4DB2-BD59-A6C34878D82A}">
                    <a16:rowId xmlns:a16="http://schemas.microsoft.com/office/drawing/2014/main" val="3492398630"/>
                  </a:ext>
                </a:extLst>
              </a:tr>
            </a:tbl>
          </a:graphicData>
        </a:graphic>
      </p:graphicFrame>
      <p:sp>
        <p:nvSpPr>
          <p:cNvPr id="3" name="TextBox 2">
            <a:extLst>
              <a:ext uri="{FF2B5EF4-FFF2-40B4-BE49-F238E27FC236}">
                <a16:creationId xmlns:a16="http://schemas.microsoft.com/office/drawing/2014/main" id="{E62D3C92-5ADD-868C-929B-76F17954C24E}"/>
              </a:ext>
            </a:extLst>
          </p:cNvPr>
          <p:cNvSpPr txBox="1"/>
          <p:nvPr/>
        </p:nvSpPr>
        <p:spPr>
          <a:xfrm>
            <a:off x="8794812" y="253550"/>
            <a:ext cx="1313180" cy="369332"/>
          </a:xfrm>
          <a:prstGeom prst="rect">
            <a:avLst/>
          </a:prstGeom>
          <a:noFill/>
        </p:spPr>
        <p:txBody>
          <a:bodyPr wrap="none" rtlCol="0">
            <a:spAutoFit/>
          </a:bodyPr>
          <a:lstStyle/>
          <a:p>
            <a:r>
              <a:rPr lang="fi-FI" dirty="0"/>
              <a:t>DVD-audio</a:t>
            </a:r>
          </a:p>
        </p:txBody>
      </p:sp>
      <p:sp>
        <p:nvSpPr>
          <p:cNvPr id="7" name="TextBox 6">
            <a:extLst>
              <a:ext uri="{FF2B5EF4-FFF2-40B4-BE49-F238E27FC236}">
                <a16:creationId xmlns:a16="http://schemas.microsoft.com/office/drawing/2014/main" id="{1A998436-AC8C-C30C-D695-3F58582C3B54}"/>
              </a:ext>
            </a:extLst>
          </p:cNvPr>
          <p:cNvSpPr txBox="1"/>
          <p:nvPr/>
        </p:nvSpPr>
        <p:spPr>
          <a:xfrm>
            <a:off x="9005263" y="4344977"/>
            <a:ext cx="1184940" cy="369332"/>
          </a:xfrm>
          <a:prstGeom prst="rect">
            <a:avLst/>
          </a:prstGeom>
          <a:noFill/>
        </p:spPr>
        <p:txBody>
          <a:bodyPr wrap="none" rtlCol="0">
            <a:spAutoFit/>
          </a:bodyPr>
          <a:lstStyle/>
          <a:p>
            <a:r>
              <a:rPr lang="fi-FI" dirty="0"/>
              <a:t>Wikipedia</a:t>
            </a:r>
          </a:p>
        </p:txBody>
      </p:sp>
    </p:spTree>
    <p:extLst>
      <p:ext uri="{BB962C8B-B14F-4D97-AF65-F5344CB8AC3E}">
        <p14:creationId xmlns:p14="http://schemas.microsoft.com/office/powerpoint/2010/main" val="1676574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245" y="952672"/>
            <a:ext cx="5410942" cy="4620270"/>
          </a:xfrm>
          <a:prstGeom prst="rect">
            <a:avLst/>
          </a:prstGeom>
        </p:spPr>
      </p:pic>
      <p:sp>
        <p:nvSpPr>
          <p:cNvPr id="13314" name="Title 1"/>
          <p:cNvSpPr>
            <a:spLocks noGrp="1"/>
          </p:cNvSpPr>
          <p:nvPr>
            <p:ph type="title"/>
          </p:nvPr>
        </p:nvSpPr>
        <p:spPr>
          <a:xfrm>
            <a:off x="472100" y="344311"/>
            <a:ext cx="8229600" cy="782638"/>
          </a:xfrm>
        </p:spPr>
        <p:txBody>
          <a:bodyPr/>
          <a:lstStyle/>
          <a:p>
            <a:r>
              <a:rPr lang="fi-FI" altLang="fi-FI" dirty="0" err="1">
                <a:cs typeface="Arial" pitchFamily="34" charset="0"/>
              </a:rPr>
              <a:t>Undersampling</a:t>
            </a:r>
            <a:endParaRPr lang="fi-FI" altLang="fi-FI" dirty="0">
              <a:cs typeface="Arial" pitchFamily="34" charset="0"/>
            </a:endParaRPr>
          </a:p>
        </p:txBody>
      </p:sp>
      <p:sp>
        <p:nvSpPr>
          <p:cNvPr id="4" name="Date Placeholder 3"/>
          <p:cNvSpPr>
            <a:spLocks noGrp="1"/>
          </p:cNvSpPr>
          <p:nvPr>
            <p:ph type="dt" sz="quarter"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3B930078-0660-487F-A029-E9D9B83FE8B2}" type="slidenum">
              <a:rPr lang="fi-FI" smtClean="0"/>
              <a:pPr>
                <a:defRPr/>
              </a:pPr>
              <a:t>24</a:t>
            </a:fld>
            <a:endParaRPr lang="fi-FI" dirty="0"/>
          </a:p>
        </p:txBody>
      </p:sp>
      <p:sp>
        <p:nvSpPr>
          <p:cNvPr id="13319" name="TextBox 8"/>
          <p:cNvSpPr txBox="1">
            <a:spLocks noChangeArrowheads="1"/>
          </p:cNvSpPr>
          <p:nvPr/>
        </p:nvSpPr>
        <p:spPr bwMode="auto">
          <a:xfrm>
            <a:off x="1615100" y="1164545"/>
            <a:ext cx="369613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fi-FI" sz="1600" dirty="0"/>
              <a:t>What happens if the desired signal is sampled using lower sampling frequency?</a:t>
            </a:r>
          </a:p>
          <a:p>
            <a:pPr eaLnBrk="1" hangingPunct="1"/>
            <a:endParaRPr lang="fi-FI" altLang="fi-FI" sz="1600" dirty="0"/>
          </a:p>
          <a:p>
            <a:pPr eaLnBrk="1" hangingPunct="1"/>
            <a:r>
              <a:rPr lang="en-US" altLang="fi-FI" sz="1600" b="1" dirty="0"/>
              <a:t>Note</a:t>
            </a:r>
            <a:r>
              <a:rPr lang="en-US" altLang="fi-FI" sz="1600" dirty="0"/>
              <a:t>: These pictures contain small error that can confuse thinking.  36 kHz sine is originally sampled at minimum of 72 kHz frequency. </a:t>
            </a:r>
          </a:p>
          <a:p>
            <a:pPr eaLnBrk="1" hangingPunct="1"/>
            <a:r>
              <a:rPr lang="en-US" altLang="fi-FI" sz="1600" dirty="0"/>
              <a:t>Now it is sampled again using 44 kHz frequency.  As you know from previous, using 44 kHz sampling rate, it is possible to restore maximum of 22 kHz, and therefore it is impossible to restore the 36 kHz from 44 kHz sampling frequency.</a:t>
            </a:r>
          </a:p>
          <a:p>
            <a:pPr eaLnBrk="1" hangingPunct="1"/>
            <a:endParaRPr lang="fi-FI" altLang="fi-FI" sz="1600" dirty="0"/>
          </a:p>
          <a:p>
            <a:pPr eaLnBrk="1" hangingPunct="1"/>
            <a:r>
              <a:rPr lang="en-US" altLang="fi-FI" sz="1600" dirty="0"/>
              <a:t>36 kHz signal will have cut-off for </a:t>
            </a:r>
            <a:r>
              <a:rPr lang="en-US" altLang="fi-FI" sz="1600" i="1" dirty="0"/>
              <a:t>'the difference between the new sampling and the old desired frequencies</a:t>
            </a:r>
            <a:r>
              <a:rPr lang="en-US" altLang="fi-FI" sz="1600" dirty="0"/>
              <a:t>‘ and the result is the remaining 8 kHz sinusoidal signal</a:t>
            </a:r>
            <a:endParaRPr lang="fi-FI" altLang="fi-FI" sz="1600" dirty="0"/>
          </a:p>
        </p:txBody>
      </p:sp>
      <p:sp>
        <p:nvSpPr>
          <p:cNvPr id="3" name="TextBox 2"/>
          <p:cNvSpPr txBox="1"/>
          <p:nvPr/>
        </p:nvSpPr>
        <p:spPr>
          <a:xfrm>
            <a:off x="5832933" y="5388276"/>
            <a:ext cx="5737533" cy="369332"/>
          </a:xfrm>
          <a:prstGeom prst="rect">
            <a:avLst/>
          </a:prstGeom>
          <a:noFill/>
        </p:spPr>
        <p:txBody>
          <a:bodyPr wrap="none" rtlCol="0">
            <a:spAutoFit/>
          </a:bodyPr>
          <a:lstStyle/>
          <a:p>
            <a:r>
              <a:rPr lang="fi-FI" dirty="0"/>
              <a:t>Thomas </a:t>
            </a:r>
            <a:r>
              <a:rPr lang="fi-FI" dirty="0" err="1"/>
              <a:t>Parsons</a:t>
            </a:r>
            <a:r>
              <a:rPr lang="fi-FI" dirty="0"/>
              <a:t>: Voice and </a:t>
            </a:r>
            <a:r>
              <a:rPr lang="fi-FI" dirty="0" err="1"/>
              <a:t>Speech</a:t>
            </a:r>
            <a:r>
              <a:rPr lang="fi-FI" dirty="0"/>
              <a:t> </a:t>
            </a:r>
            <a:r>
              <a:rPr lang="fi-FI" dirty="0" err="1"/>
              <a:t>processing</a:t>
            </a:r>
            <a:r>
              <a:rPr lang="fi-FI" dirty="0"/>
              <a:t>, 1987</a:t>
            </a:r>
          </a:p>
        </p:txBody>
      </p:sp>
    </p:spTree>
    <p:extLst>
      <p:ext uri="{BB962C8B-B14F-4D97-AF65-F5344CB8AC3E}">
        <p14:creationId xmlns:p14="http://schemas.microsoft.com/office/powerpoint/2010/main" val="2994876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4307-DB28-261B-9AF5-53658008F1AA}"/>
              </a:ext>
            </a:extLst>
          </p:cNvPr>
          <p:cNvSpPr>
            <a:spLocks noGrp="1"/>
          </p:cNvSpPr>
          <p:nvPr>
            <p:ph type="title"/>
          </p:nvPr>
        </p:nvSpPr>
        <p:spPr/>
        <p:txBody>
          <a:bodyPr/>
          <a:lstStyle/>
          <a:p>
            <a:r>
              <a:rPr lang="fi-FI" dirty="0"/>
              <a:t>Machine </a:t>
            </a:r>
            <a:r>
              <a:rPr lang="fi-FI" dirty="0" err="1"/>
              <a:t>learning</a:t>
            </a:r>
            <a:endParaRPr lang="fi-FI" dirty="0"/>
          </a:p>
        </p:txBody>
      </p:sp>
      <p:sp>
        <p:nvSpPr>
          <p:cNvPr id="3" name="Content Placeholder 2">
            <a:extLst>
              <a:ext uri="{FF2B5EF4-FFF2-40B4-BE49-F238E27FC236}">
                <a16:creationId xmlns:a16="http://schemas.microsoft.com/office/drawing/2014/main" id="{D961B1C6-D998-A39E-929E-2E13940268F5}"/>
              </a:ext>
            </a:extLst>
          </p:cNvPr>
          <p:cNvSpPr>
            <a:spLocks noGrp="1"/>
          </p:cNvSpPr>
          <p:nvPr>
            <p:ph idx="1"/>
          </p:nvPr>
        </p:nvSpPr>
        <p:spPr/>
        <p:txBody>
          <a:bodyPr/>
          <a:lstStyle/>
          <a:p>
            <a:r>
              <a:rPr lang="fi-FI" dirty="0"/>
              <a:t>Wikipedia</a:t>
            </a:r>
          </a:p>
          <a:p>
            <a:pPr lvl="1"/>
            <a:r>
              <a:rPr lang="en-US" b="1" dirty="0"/>
              <a:t>Machine learning</a:t>
            </a:r>
            <a:r>
              <a:rPr lang="en-US" dirty="0"/>
              <a:t> (</a:t>
            </a:r>
            <a:r>
              <a:rPr lang="en-US" b="1" dirty="0"/>
              <a:t>ML</a:t>
            </a:r>
            <a:r>
              <a:rPr lang="en-US" dirty="0"/>
              <a:t>) is a field of study in artificial intelligence concerned with the development and study of statistical algorithms that can learn from data and generalize to unseen data, and thus perform tasks without explicit instructions. Recently, artificial neural networks have been able to surpass many previous approaches in performance.</a:t>
            </a:r>
          </a:p>
        </p:txBody>
      </p:sp>
      <p:sp>
        <p:nvSpPr>
          <p:cNvPr id="4" name="Footer Placeholder 3">
            <a:extLst>
              <a:ext uri="{FF2B5EF4-FFF2-40B4-BE49-F238E27FC236}">
                <a16:creationId xmlns:a16="http://schemas.microsoft.com/office/drawing/2014/main" id="{7884B7E2-FF5E-EF29-4866-18714EE0899F}"/>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57D28178-BDF2-C481-3616-74CC2461DB86}"/>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58D17453-856B-5C1D-B5AC-9ABAC8A7E6D0}"/>
              </a:ext>
            </a:extLst>
          </p:cNvPr>
          <p:cNvSpPr>
            <a:spLocks noGrp="1"/>
          </p:cNvSpPr>
          <p:nvPr>
            <p:ph type="sldNum" sz="quarter" idx="4"/>
          </p:nvPr>
        </p:nvSpPr>
        <p:spPr/>
        <p:txBody>
          <a:bodyPr/>
          <a:lstStyle/>
          <a:p>
            <a:r>
              <a:rPr lang="en-GB" noProof="0"/>
              <a:t>|  </a:t>
            </a:r>
            <a:fld id="{CDC8994D-33BE-6F4B-918B-78B2D731EB1C}" type="slidenum">
              <a:rPr lang="en-GB" noProof="0" smtClean="0"/>
              <a:pPr/>
              <a:t>25</a:t>
            </a:fld>
            <a:endParaRPr lang="en-GB" noProof="0"/>
          </a:p>
        </p:txBody>
      </p:sp>
    </p:spTree>
    <p:extLst>
      <p:ext uri="{BB962C8B-B14F-4D97-AF65-F5344CB8AC3E}">
        <p14:creationId xmlns:p14="http://schemas.microsoft.com/office/powerpoint/2010/main" val="2675382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C7DC-C972-A428-F122-CADBC205C3F8}"/>
              </a:ext>
            </a:extLst>
          </p:cNvPr>
          <p:cNvSpPr>
            <a:spLocks noGrp="1"/>
          </p:cNvSpPr>
          <p:nvPr>
            <p:ph type="title"/>
          </p:nvPr>
        </p:nvSpPr>
        <p:spPr>
          <a:xfrm>
            <a:off x="410400" y="627939"/>
            <a:ext cx="10515600" cy="645616"/>
          </a:xfrm>
        </p:spPr>
        <p:txBody>
          <a:bodyPr/>
          <a:lstStyle/>
          <a:p>
            <a:r>
              <a:rPr lang="fi-FI" dirty="0"/>
              <a:t>Machine </a:t>
            </a:r>
            <a:r>
              <a:rPr lang="fi-FI" dirty="0" err="1"/>
              <a:t>learning</a:t>
            </a:r>
            <a:endParaRPr lang="fi-FI" dirty="0"/>
          </a:p>
        </p:txBody>
      </p:sp>
      <p:sp>
        <p:nvSpPr>
          <p:cNvPr id="3" name="Content Placeholder 2">
            <a:extLst>
              <a:ext uri="{FF2B5EF4-FFF2-40B4-BE49-F238E27FC236}">
                <a16:creationId xmlns:a16="http://schemas.microsoft.com/office/drawing/2014/main" id="{ABA7F4C5-BF52-5C79-02D1-F26FBEA97E86}"/>
              </a:ext>
            </a:extLst>
          </p:cNvPr>
          <p:cNvSpPr>
            <a:spLocks noGrp="1"/>
          </p:cNvSpPr>
          <p:nvPr>
            <p:ph idx="1"/>
          </p:nvPr>
        </p:nvSpPr>
        <p:spPr>
          <a:xfrm>
            <a:off x="410400" y="1276837"/>
            <a:ext cx="10515600" cy="4351338"/>
          </a:xfrm>
        </p:spPr>
        <p:txBody>
          <a:bodyPr/>
          <a:lstStyle/>
          <a:p>
            <a:r>
              <a:rPr lang="fi-FI" dirty="0"/>
              <a:t>In </a:t>
            </a:r>
            <a:r>
              <a:rPr lang="fi-FI" dirty="0" err="1"/>
              <a:t>this</a:t>
            </a:r>
            <a:r>
              <a:rPr lang="fi-FI" dirty="0"/>
              <a:t> </a:t>
            </a:r>
            <a:r>
              <a:rPr lang="fi-FI" dirty="0" err="1"/>
              <a:t>course</a:t>
            </a:r>
            <a:r>
              <a:rPr lang="fi-FI" dirty="0"/>
              <a:t> </a:t>
            </a:r>
            <a:r>
              <a:rPr lang="fi-FI" dirty="0" err="1"/>
              <a:t>we</a:t>
            </a:r>
            <a:r>
              <a:rPr lang="fi-FI" dirty="0"/>
              <a:t> </a:t>
            </a:r>
            <a:r>
              <a:rPr lang="fi-FI" dirty="0" err="1"/>
              <a:t>are</a:t>
            </a:r>
            <a:r>
              <a:rPr lang="fi-FI" dirty="0"/>
              <a:t> </a:t>
            </a:r>
            <a:r>
              <a:rPr lang="fi-FI" dirty="0" err="1"/>
              <a:t>comparing</a:t>
            </a:r>
            <a:r>
              <a:rPr lang="fi-FI" dirty="0"/>
              <a:t> and </a:t>
            </a:r>
            <a:r>
              <a:rPr lang="fi-FI" dirty="0" err="1"/>
              <a:t>studying</a:t>
            </a:r>
            <a:r>
              <a:rPr lang="fi-FI" dirty="0"/>
              <a:t> </a:t>
            </a:r>
            <a:r>
              <a:rPr lang="fi-FI" dirty="0" err="1"/>
              <a:t>the</a:t>
            </a:r>
            <a:r>
              <a:rPr lang="fi-FI" dirty="0"/>
              <a:t> </a:t>
            </a:r>
            <a:r>
              <a:rPr lang="fi-FI" dirty="0" err="1"/>
              <a:t>machine</a:t>
            </a:r>
            <a:r>
              <a:rPr lang="fi-FI" dirty="0"/>
              <a:t> </a:t>
            </a:r>
            <a:r>
              <a:rPr lang="fi-FI" dirty="0" err="1"/>
              <a:t>learning</a:t>
            </a:r>
            <a:r>
              <a:rPr lang="fi-FI" dirty="0"/>
              <a:t> </a:t>
            </a:r>
            <a:r>
              <a:rPr lang="fi-FI" dirty="0" err="1"/>
              <a:t>with</a:t>
            </a:r>
            <a:r>
              <a:rPr lang="fi-FI" dirty="0"/>
              <a:t> some of </a:t>
            </a:r>
            <a:r>
              <a:rPr lang="fi-FI" dirty="0" err="1"/>
              <a:t>the</a:t>
            </a:r>
            <a:r>
              <a:rPr lang="fi-FI" dirty="0"/>
              <a:t> </a:t>
            </a:r>
            <a:r>
              <a:rPr lang="fi-FI" dirty="0" err="1"/>
              <a:t>traditional</a:t>
            </a:r>
            <a:r>
              <a:rPr lang="fi-FI" dirty="0"/>
              <a:t> </a:t>
            </a:r>
            <a:r>
              <a:rPr lang="fi-FI" dirty="0" err="1"/>
              <a:t>methods</a:t>
            </a:r>
            <a:endParaRPr lang="fi-FI" dirty="0"/>
          </a:p>
          <a:p>
            <a:endParaRPr lang="fi-FI" dirty="0"/>
          </a:p>
          <a:p>
            <a:r>
              <a:rPr lang="fi-FI" dirty="0" err="1"/>
              <a:t>We</a:t>
            </a:r>
            <a:r>
              <a:rPr lang="fi-FI" dirty="0"/>
              <a:t> </a:t>
            </a:r>
            <a:r>
              <a:rPr lang="fi-FI" dirty="0" err="1"/>
              <a:t>are</a:t>
            </a:r>
            <a:r>
              <a:rPr lang="fi-FI" dirty="0"/>
              <a:t> </a:t>
            </a:r>
            <a:r>
              <a:rPr lang="fi-FI" dirty="0" err="1"/>
              <a:t>experimenting</a:t>
            </a:r>
            <a:r>
              <a:rPr lang="fi-FI" dirty="0"/>
              <a:t> </a:t>
            </a:r>
            <a:r>
              <a:rPr lang="fi-FI" dirty="0" err="1"/>
              <a:t>with</a:t>
            </a:r>
            <a:r>
              <a:rPr lang="fi-FI" dirty="0"/>
              <a:t> </a:t>
            </a:r>
            <a:r>
              <a:rPr lang="fi-FI" dirty="0" err="1"/>
              <a:t>different</a:t>
            </a:r>
            <a:r>
              <a:rPr lang="fi-FI" dirty="0"/>
              <a:t> </a:t>
            </a:r>
            <a:r>
              <a:rPr lang="fi-FI" dirty="0" err="1"/>
              <a:t>parameters</a:t>
            </a:r>
            <a:r>
              <a:rPr lang="fi-FI" dirty="0"/>
              <a:t> and </a:t>
            </a:r>
            <a:r>
              <a:rPr lang="fi-FI" dirty="0" err="1"/>
              <a:t>combinations</a:t>
            </a:r>
            <a:r>
              <a:rPr lang="fi-FI" dirty="0"/>
              <a:t> to </a:t>
            </a:r>
            <a:r>
              <a:rPr lang="fi-FI" dirty="0" err="1"/>
              <a:t>find</a:t>
            </a:r>
            <a:r>
              <a:rPr lang="fi-FI" dirty="0"/>
              <a:t> </a:t>
            </a:r>
            <a:r>
              <a:rPr lang="fi-FI" dirty="0" err="1"/>
              <a:t>best</a:t>
            </a:r>
            <a:r>
              <a:rPr lang="fi-FI" dirty="0"/>
              <a:t> </a:t>
            </a:r>
            <a:r>
              <a:rPr lang="fi-FI" dirty="0" err="1"/>
              <a:t>possible</a:t>
            </a:r>
            <a:r>
              <a:rPr lang="fi-FI" dirty="0"/>
              <a:t> </a:t>
            </a:r>
            <a:r>
              <a:rPr lang="fi-FI" dirty="0" err="1"/>
              <a:t>solution</a:t>
            </a:r>
            <a:r>
              <a:rPr lang="fi-FI" dirty="0"/>
              <a:t> for </a:t>
            </a:r>
            <a:r>
              <a:rPr lang="fi-FI" dirty="0" err="1"/>
              <a:t>the</a:t>
            </a:r>
            <a:r>
              <a:rPr lang="fi-FI" dirty="0"/>
              <a:t> </a:t>
            </a:r>
            <a:r>
              <a:rPr lang="fi-FI" dirty="0" err="1"/>
              <a:t>problems</a:t>
            </a:r>
            <a:r>
              <a:rPr lang="fi-FI" dirty="0"/>
              <a:t> </a:t>
            </a:r>
            <a:r>
              <a:rPr lang="fi-FI" dirty="0" err="1"/>
              <a:t>that</a:t>
            </a:r>
            <a:r>
              <a:rPr lang="fi-FI" dirty="0"/>
              <a:t> </a:t>
            </a:r>
            <a:r>
              <a:rPr lang="fi-FI" dirty="0" err="1"/>
              <a:t>can</a:t>
            </a:r>
            <a:r>
              <a:rPr lang="fi-FI" dirty="0"/>
              <a:t> </a:t>
            </a:r>
            <a:r>
              <a:rPr lang="fi-FI" dirty="0" err="1"/>
              <a:t>be</a:t>
            </a:r>
            <a:r>
              <a:rPr lang="fi-FI" dirty="0"/>
              <a:t> </a:t>
            </a:r>
            <a:r>
              <a:rPr lang="fi-FI" dirty="0" err="1"/>
              <a:t>found</a:t>
            </a:r>
            <a:r>
              <a:rPr lang="fi-FI" dirty="0"/>
              <a:t> in </a:t>
            </a:r>
            <a:r>
              <a:rPr lang="fi-FI" dirty="0" err="1"/>
              <a:t>the</a:t>
            </a:r>
            <a:r>
              <a:rPr lang="fi-FI" dirty="0"/>
              <a:t> </a:t>
            </a:r>
            <a:r>
              <a:rPr lang="fi-FI" dirty="0" err="1"/>
              <a:t>industry</a:t>
            </a:r>
            <a:r>
              <a:rPr lang="fi-FI" dirty="0"/>
              <a:t> </a:t>
            </a:r>
            <a:r>
              <a:rPr lang="fi-FI" dirty="0" err="1"/>
              <a:t>or</a:t>
            </a:r>
            <a:r>
              <a:rPr lang="fi-FI" dirty="0"/>
              <a:t> </a:t>
            </a:r>
            <a:r>
              <a:rPr lang="fi-FI" dirty="0" err="1"/>
              <a:t>research</a:t>
            </a:r>
            <a:endParaRPr lang="fi-FI" dirty="0"/>
          </a:p>
          <a:p>
            <a:endParaRPr lang="fi-FI" dirty="0"/>
          </a:p>
          <a:p>
            <a:r>
              <a:rPr lang="fi-FI" dirty="0" err="1"/>
              <a:t>We</a:t>
            </a:r>
            <a:r>
              <a:rPr lang="fi-FI" dirty="0"/>
              <a:t> </a:t>
            </a:r>
            <a:r>
              <a:rPr lang="fi-FI" dirty="0" err="1"/>
              <a:t>are</a:t>
            </a:r>
            <a:r>
              <a:rPr lang="fi-FI" dirty="0"/>
              <a:t> </a:t>
            </a:r>
            <a:r>
              <a:rPr lang="fi-FI" dirty="0" err="1"/>
              <a:t>using</a:t>
            </a:r>
            <a:r>
              <a:rPr lang="fi-FI" dirty="0"/>
              <a:t> and </a:t>
            </a:r>
            <a:r>
              <a:rPr lang="fi-FI" dirty="0" err="1"/>
              <a:t>testing</a:t>
            </a:r>
            <a:r>
              <a:rPr lang="fi-FI" dirty="0"/>
              <a:t> </a:t>
            </a:r>
            <a:r>
              <a:rPr lang="fi-FI" dirty="0" err="1"/>
              <a:t>various</a:t>
            </a:r>
            <a:r>
              <a:rPr lang="fi-FI" dirty="0"/>
              <a:t> </a:t>
            </a:r>
            <a:r>
              <a:rPr lang="fi-FI" dirty="0" err="1"/>
              <a:t>datasets</a:t>
            </a:r>
            <a:r>
              <a:rPr lang="fi-FI" dirty="0"/>
              <a:t> to </a:t>
            </a:r>
            <a:r>
              <a:rPr lang="fi-FI" dirty="0" err="1"/>
              <a:t>perform</a:t>
            </a:r>
            <a:r>
              <a:rPr lang="fi-FI" dirty="0"/>
              <a:t> </a:t>
            </a:r>
            <a:r>
              <a:rPr lang="fi-FI" dirty="0" err="1"/>
              <a:t>machine</a:t>
            </a:r>
            <a:r>
              <a:rPr lang="fi-FI" dirty="0"/>
              <a:t> </a:t>
            </a:r>
            <a:r>
              <a:rPr lang="fi-FI" dirty="0" err="1"/>
              <a:t>learning</a:t>
            </a:r>
            <a:r>
              <a:rPr lang="fi-FI" dirty="0"/>
              <a:t> </a:t>
            </a:r>
            <a:r>
              <a:rPr lang="fi-FI" dirty="0" err="1"/>
              <a:t>tasks</a:t>
            </a:r>
            <a:endParaRPr lang="fi-FI" dirty="0"/>
          </a:p>
        </p:txBody>
      </p:sp>
      <p:sp>
        <p:nvSpPr>
          <p:cNvPr id="4" name="Footer Placeholder 3">
            <a:extLst>
              <a:ext uri="{FF2B5EF4-FFF2-40B4-BE49-F238E27FC236}">
                <a16:creationId xmlns:a16="http://schemas.microsoft.com/office/drawing/2014/main" id="{47C83309-5435-C016-ED50-4BAB578A735A}"/>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F46036BB-D116-5DBB-45CA-35EC997AB037}"/>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32F4FC90-AA73-6CB1-5BAB-E826C6A22F49}"/>
              </a:ext>
            </a:extLst>
          </p:cNvPr>
          <p:cNvSpPr>
            <a:spLocks noGrp="1"/>
          </p:cNvSpPr>
          <p:nvPr>
            <p:ph type="sldNum" sz="quarter" idx="4"/>
          </p:nvPr>
        </p:nvSpPr>
        <p:spPr/>
        <p:txBody>
          <a:bodyPr/>
          <a:lstStyle/>
          <a:p>
            <a:r>
              <a:rPr lang="en-GB" noProof="0"/>
              <a:t>|  </a:t>
            </a:r>
            <a:fld id="{CDC8994D-33BE-6F4B-918B-78B2D731EB1C}" type="slidenum">
              <a:rPr lang="en-GB" noProof="0" smtClean="0"/>
              <a:pPr/>
              <a:t>26</a:t>
            </a:fld>
            <a:endParaRPr lang="en-GB" noProof="0"/>
          </a:p>
        </p:txBody>
      </p:sp>
    </p:spTree>
    <p:extLst>
      <p:ext uri="{BB962C8B-B14F-4D97-AF65-F5344CB8AC3E}">
        <p14:creationId xmlns:p14="http://schemas.microsoft.com/office/powerpoint/2010/main" val="29297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7F1D-76FC-B1AF-2DCD-D6A8B22692F1}"/>
              </a:ext>
            </a:extLst>
          </p:cNvPr>
          <p:cNvSpPr>
            <a:spLocks noGrp="1"/>
          </p:cNvSpPr>
          <p:nvPr>
            <p:ph type="title"/>
          </p:nvPr>
        </p:nvSpPr>
        <p:spPr>
          <a:xfrm>
            <a:off x="410400" y="634245"/>
            <a:ext cx="10515600" cy="645616"/>
          </a:xfrm>
        </p:spPr>
        <p:txBody>
          <a:bodyPr/>
          <a:lstStyle/>
          <a:p>
            <a:r>
              <a:rPr lang="fi-FI" dirty="0"/>
              <a:t>Machine </a:t>
            </a:r>
            <a:r>
              <a:rPr lang="fi-FI" dirty="0" err="1"/>
              <a:t>learning</a:t>
            </a:r>
            <a:endParaRPr lang="fi-FI" dirty="0"/>
          </a:p>
        </p:txBody>
      </p:sp>
      <p:sp>
        <p:nvSpPr>
          <p:cNvPr id="3" name="Content Placeholder 2">
            <a:extLst>
              <a:ext uri="{FF2B5EF4-FFF2-40B4-BE49-F238E27FC236}">
                <a16:creationId xmlns:a16="http://schemas.microsoft.com/office/drawing/2014/main" id="{8F363363-36A7-4E39-0C87-C4052269F471}"/>
              </a:ext>
            </a:extLst>
          </p:cNvPr>
          <p:cNvSpPr>
            <a:spLocks noGrp="1"/>
          </p:cNvSpPr>
          <p:nvPr>
            <p:ph idx="1"/>
          </p:nvPr>
        </p:nvSpPr>
        <p:spPr>
          <a:xfrm>
            <a:off x="410400" y="1253331"/>
            <a:ext cx="10515600" cy="4970424"/>
          </a:xfrm>
        </p:spPr>
        <p:txBody>
          <a:bodyPr/>
          <a:lstStyle/>
          <a:p>
            <a:r>
              <a:rPr lang="fi-FI" dirty="0" err="1"/>
              <a:t>Typical</a:t>
            </a:r>
            <a:r>
              <a:rPr lang="fi-FI" dirty="0"/>
              <a:t> </a:t>
            </a:r>
            <a:r>
              <a:rPr lang="fi-FI" dirty="0" err="1"/>
              <a:t>examples</a:t>
            </a:r>
            <a:r>
              <a:rPr lang="fi-FI" dirty="0"/>
              <a:t> for </a:t>
            </a:r>
            <a:r>
              <a:rPr lang="fi-FI" dirty="0" err="1"/>
              <a:t>machine</a:t>
            </a:r>
            <a:r>
              <a:rPr lang="fi-FI" dirty="0"/>
              <a:t> </a:t>
            </a:r>
            <a:r>
              <a:rPr lang="fi-FI" dirty="0" err="1"/>
              <a:t>learning</a:t>
            </a:r>
            <a:r>
              <a:rPr lang="fi-FI" dirty="0"/>
              <a:t> </a:t>
            </a:r>
            <a:r>
              <a:rPr lang="fi-FI" dirty="0" err="1"/>
              <a:t>are</a:t>
            </a:r>
            <a:r>
              <a:rPr lang="fi-FI" dirty="0"/>
              <a:t>:</a:t>
            </a:r>
          </a:p>
          <a:p>
            <a:pPr lvl="1"/>
            <a:r>
              <a:rPr lang="fi-FI" dirty="0"/>
              <a:t>Regression i.e. </a:t>
            </a:r>
            <a:r>
              <a:rPr lang="fi-FI" dirty="0" err="1"/>
              <a:t>prediction</a:t>
            </a:r>
            <a:r>
              <a:rPr lang="fi-FI" dirty="0"/>
              <a:t>, </a:t>
            </a:r>
            <a:r>
              <a:rPr lang="fi-FI" dirty="0" err="1"/>
              <a:t>patching</a:t>
            </a:r>
            <a:r>
              <a:rPr lang="fi-FI" dirty="0"/>
              <a:t> of </a:t>
            </a:r>
            <a:r>
              <a:rPr lang="fi-FI" dirty="0" err="1"/>
              <a:t>missing</a:t>
            </a:r>
            <a:r>
              <a:rPr lang="fi-FI" dirty="0"/>
              <a:t> </a:t>
            </a:r>
            <a:r>
              <a:rPr lang="fi-FI" dirty="0" err="1"/>
              <a:t>time</a:t>
            </a:r>
            <a:r>
              <a:rPr lang="fi-FI" dirty="0"/>
              <a:t> </a:t>
            </a:r>
            <a:r>
              <a:rPr lang="fi-FI" dirty="0" err="1"/>
              <a:t>series</a:t>
            </a:r>
            <a:r>
              <a:rPr lang="fi-FI" dirty="0"/>
              <a:t> data </a:t>
            </a:r>
            <a:r>
              <a:rPr lang="fi-FI" dirty="0" err="1"/>
              <a:t>based</a:t>
            </a:r>
            <a:r>
              <a:rPr lang="fi-FI" dirty="0"/>
              <a:t> on </a:t>
            </a:r>
            <a:r>
              <a:rPr lang="fi-FI" dirty="0" err="1"/>
              <a:t>one</a:t>
            </a:r>
            <a:r>
              <a:rPr lang="fi-FI" dirty="0"/>
              <a:t> </a:t>
            </a:r>
            <a:r>
              <a:rPr lang="fi-FI" dirty="0" err="1"/>
              <a:t>or</a:t>
            </a:r>
            <a:r>
              <a:rPr lang="fi-FI" dirty="0"/>
              <a:t> </a:t>
            </a:r>
            <a:r>
              <a:rPr lang="fi-FI" b="1" dirty="0"/>
              <a:t>n</a:t>
            </a:r>
            <a:r>
              <a:rPr lang="fi-FI" dirty="0"/>
              <a:t> </a:t>
            </a:r>
            <a:r>
              <a:rPr lang="fi-FI" dirty="0" err="1"/>
              <a:t>parallel</a:t>
            </a:r>
            <a:r>
              <a:rPr lang="fi-FI" dirty="0"/>
              <a:t> </a:t>
            </a:r>
            <a:r>
              <a:rPr lang="fi-FI" dirty="0" err="1"/>
              <a:t>time</a:t>
            </a:r>
            <a:r>
              <a:rPr lang="fi-FI" dirty="0"/>
              <a:t> </a:t>
            </a:r>
            <a:r>
              <a:rPr lang="fi-FI" dirty="0" err="1"/>
              <a:t>series</a:t>
            </a:r>
            <a:endParaRPr lang="fi-FI" dirty="0"/>
          </a:p>
          <a:p>
            <a:pPr lvl="1"/>
            <a:endParaRPr lang="fi-FI" dirty="0"/>
          </a:p>
          <a:p>
            <a:pPr lvl="1"/>
            <a:r>
              <a:rPr lang="fi-FI" dirty="0" err="1"/>
              <a:t>Modeling</a:t>
            </a:r>
            <a:r>
              <a:rPr lang="fi-FI" dirty="0"/>
              <a:t>, for </a:t>
            </a:r>
            <a:r>
              <a:rPr lang="fi-FI" dirty="0" err="1"/>
              <a:t>understanding</a:t>
            </a:r>
            <a:r>
              <a:rPr lang="fi-FI" dirty="0"/>
              <a:t> </a:t>
            </a:r>
            <a:r>
              <a:rPr lang="fi-FI" dirty="0" err="1"/>
              <a:t>the</a:t>
            </a:r>
            <a:r>
              <a:rPr lang="fi-FI" dirty="0"/>
              <a:t> </a:t>
            </a:r>
            <a:r>
              <a:rPr lang="fi-FI" dirty="0" err="1"/>
              <a:t>complex</a:t>
            </a:r>
            <a:r>
              <a:rPr lang="fi-FI" dirty="0"/>
              <a:t> </a:t>
            </a:r>
            <a:r>
              <a:rPr lang="fi-FI" dirty="0" err="1"/>
              <a:t>behaviour</a:t>
            </a:r>
            <a:r>
              <a:rPr lang="fi-FI" dirty="0"/>
              <a:t> of </a:t>
            </a:r>
            <a:r>
              <a:rPr lang="fi-FI" dirty="0" err="1"/>
              <a:t>the</a:t>
            </a:r>
            <a:r>
              <a:rPr lang="fi-FI" dirty="0"/>
              <a:t> </a:t>
            </a:r>
            <a:r>
              <a:rPr lang="fi-FI" dirty="0" err="1"/>
              <a:t>complicated</a:t>
            </a:r>
            <a:r>
              <a:rPr lang="fi-FI" dirty="0"/>
              <a:t> </a:t>
            </a:r>
            <a:r>
              <a:rPr lang="fi-FI" dirty="0" err="1"/>
              <a:t>machinery</a:t>
            </a:r>
            <a:r>
              <a:rPr lang="fi-FI" dirty="0"/>
              <a:t> in </a:t>
            </a:r>
            <a:r>
              <a:rPr lang="fi-FI" dirty="0" err="1"/>
              <a:t>industry</a:t>
            </a:r>
            <a:endParaRPr lang="fi-FI" dirty="0"/>
          </a:p>
          <a:p>
            <a:pPr lvl="1"/>
            <a:endParaRPr lang="fi-FI" dirty="0"/>
          </a:p>
          <a:p>
            <a:pPr lvl="1"/>
            <a:r>
              <a:rPr lang="fi-FI" dirty="0" err="1"/>
              <a:t>Classification</a:t>
            </a:r>
            <a:r>
              <a:rPr lang="fi-FI" dirty="0"/>
              <a:t> (</a:t>
            </a:r>
            <a:r>
              <a:rPr lang="fi-FI" dirty="0" err="1"/>
              <a:t>recognition</a:t>
            </a:r>
            <a:r>
              <a:rPr lang="fi-FI" dirty="0"/>
              <a:t>)</a:t>
            </a:r>
          </a:p>
          <a:p>
            <a:pPr lvl="1"/>
            <a:endParaRPr lang="fi-FI" dirty="0"/>
          </a:p>
          <a:p>
            <a:pPr lvl="1"/>
            <a:r>
              <a:rPr lang="fi-FI" dirty="0"/>
              <a:t>(</a:t>
            </a:r>
            <a:r>
              <a:rPr lang="fi-FI" dirty="0" err="1"/>
              <a:t>Pre</a:t>
            </a:r>
            <a:r>
              <a:rPr lang="fi-FI" dirty="0"/>
              <a:t>)</a:t>
            </a:r>
            <a:r>
              <a:rPr lang="fi-FI" dirty="0" err="1"/>
              <a:t>processing</a:t>
            </a:r>
            <a:r>
              <a:rPr lang="fi-FI" dirty="0"/>
              <a:t> of data</a:t>
            </a:r>
          </a:p>
          <a:p>
            <a:pPr lvl="2"/>
            <a:r>
              <a:rPr lang="fi-FI" dirty="0" err="1"/>
              <a:t>Cleaning</a:t>
            </a:r>
            <a:r>
              <a:rPr lang="fi-FI" dirty="0"/>
              <a:t>, </a:t>
            </a:r>
            <a:r>
              <a:rPr lang="fi-FI" dirty="0" err="1"/>
              <a:t>detrending</a:t>
            </a:r>
            <a:r>
              <a:rPr lang="fi-FI" dirty="0"/>
              <a:t>, </a:t>
            </a:r>
            <a:r>
              <a:rPr lang="fi-FI" dirty="0" err="1"/>
              <a:t>sampling</a:t>
            </a:r>
            <a:r>
              <a:rPr lang="fi-FI" dirty="0"/>
              <a:t> </a:t>
            </a:r>
            <a:r>
              <a:rPr lang="fi-FI" dirty="0" err="1"/>
              <a:t>rate</a:t>
            </a:r>
            <a:r>
              <a:rPr lang="fi-FI" dirty="0"/>
              <a:t> </a:t>
            </a:r>
            <a:r>
              <a:rPr lang="fi-FI" dirty="0" err="1"/>
              <a:t>change</a:t>
            </a:r>
            <a:r>
              <a:rPr lang="fi-FI" dirty="0"/>
              <a:t>…</a:t>
            </a:r>
          </a:p>
        </p:txBody>
      </p:sp>
      <p:sp>
        <p:nvSpPr>
          <p:cNvPr id="4" name="Footer Placeholder 3">
            <a:extLst>
              <a:ext uri="{FF2B5EF4-FFF2-40B4-BE49-F238E27FC236}">
                <a16:creationId xmlns:a16="http://schemas.microsoft.com/office/drawing/2014/main" id="{966E829E-42FC-EB23-34B8-CAF649AE3C84}"/>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8951D6A5-F2EE-2058-EF4B-DF6CB4AFDDE1}"/>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724713FF-9359-55D3-B70F-6C4198EB853F}"/>
              </a:ext>
            </a:extLst>
          </p:cNvPr>
          <p:cNvSpPr>
            <a:spLocks noGrp="1"/>
          </p:cNvSpPr>
          <p:nvPr>
            <p:ph type="sldNum" sz="quarter" idx="4"/>
          </p:nvPr>
        </p:nvSpPr>
        <p:spPr/>
        <p:txBody>
          <a:bodyPr/>
          <a:lstStyle/>
          <a:p>
            <a:r>
              <a:rPr lang="en-GB" noProof="0"/>
              <a:t>|  </a:t>
            </a:r>
            <a:fld id="{CDC8994D-33BE-6F4B-918B-78B2D731EB1C}" type="slidenum">
              <a:rPr lang="en-GB" noProof="0" smtClean="0"/>
              <a:pPr/>
              <a:t>27</a:t>
            </a:fld>
            <a:endParaRPr lang="en-GB" noProof="0"/>
          </a:p>
        </p:txBody>
      </p:sp>
    </p:spTree>
    <p:extLst>
      <p:ext uri="{BB962C8B-B14F-4D97-AF65-F5344CB8AC3E}">
        <p14:creationId xmlns:p14="http://schemas.microsoft.com/office/powerpoint/2010/main" val="1639542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A387-09F2-CEE8-BE63-91DFECA7B9DA}"/>
              </a:ext>
            </a:extLst>
          </p:cNvPr>
          <p:cNvSpPr>
            <a:spLocks noGrp="1"/>
          </p:cNvSpPr>
          <p:nvPr>
            <p:ph type="title"/>
          </p:nvPr>
        </p:nvSpPr>
        <p:spPr>
          <a:xfrm>
            <a:off x="410400" y="691006"/>
            <a:ext cx="10515600" cy="645616"/>
          </a:xfrm>
        </p:spPr>
        <p:txBody>
          <a:bodyPr/>
          <a:lstStyle/>
          <a:p>
            <a:r>
              <a:rPr lang="fi-FI" dirty="0" err="1"/>
              <a:t>Why</a:t>
            </a:r>
            <a:r>
              <a:rPr lang="fi-FI" dirty="0"/>
              <a:t> </a:t>
            </a:r>
            <a:r>
              <a:rPr lang="fi-FI" dirty="0" err="1"/>
              <a:t>machine</a:t>
            </a:r>
            <a:r>
              <a:rPr lang="fi-FI" dirty="0"/>
              <a:t> </a:t>
            </a:r>
            <a:r>
              <a:rPr lang="fi-FI" dirty="0" err="1"/>
              <a:t>learning</a:t>
            </a:r>
            <a:r>
              <a:rPr lang="fi-FI" dirty="0"/>
              <a:t>?</a:t>
            </a:r>
          </a:p>
        </p:txBody>
      </p:sp>
      <p:sp>
        <p:nvSpPr>
          <p:cNvPr id="3" name="Content Placeholder 2">
            <a:extLst>
              <a:ext uri="{FF2B5EF4-FFF2-40B4-BE49-F238E27FC236}">
                <a16:creationId xmlns:a16="http://schemas.microsoft.com/office/drawing/2014/main" id="{32F1245C-4DE6-135B-4E38-4575BF4E9707}"/>
              </a:ext>
            </a:extLst>
          </p:cNvPr>
          <p:cNvSpPr>
            <a:spLocks noGrp="1"/>
          </p:cNvSpPr>
          <p:nvPr>
            <p:ph idx="1"/>
          </p:nvPr>
        </p:nvSpPr>
        <p:spPr>
          <a:xfrm>
            <a:off x="410400" y="1366468"/>
            <a:ext cx="10515600" cy="4351338"/>
          </a:xfrm>
        </p:spPr>
        <p:txBody>
          <a:bodyPr/>
          <a:lstStyle/>
          <a:p>
            <a:r>
              <a:rPr lang="fi-FI" dirty="0"/>
              <a:t>For </a:t>
            </a:r>
            <a:r>
              <a:rPr lang="fi-FI" dirty="0" err="1"/>
              <a:t>simple</a:t>
            </a:r>
            <a:r>
              <a:rPr lang="fi-FI" dirty="0"/>
              <a:t> (</a:t>
            </a:r>
            <a:r>
              <a:rPr lang="fi-FI" dirty="0" err="1"/>
              <a:t>stationary</a:t>
            </a:r>
            <a:r>
              <a:rPr lang="fi-FI" dirty="0"/>
              <a:t>) data </a:t>
            </a:r>
            <a:r>
              <a:rPr lang="fi-FI" dirty="0" err="1"/>
              <a:t>there</a:t>
            </a:r>
            <a:r>
              <a:rPr lang="fi-FI" dirty="0"/>
              <a:t> is no </a:t>
            </a:r>
            <a:r>
              <a:rPr lang="fi-FI" dirty="0" err="1"/>
              <a:t>need</a:t>
            </a:r>
            <a:r>
              <a:rPr lang="fi-FI" dirty="0"/>
              <a:t> to </a:t>
            </a:r>
            <a:r>
              <a:rPr lang="fi-FI" dirty="0" err="1"/>
              <a:t>use</a:t>
            </a:r>
            <a:r>
              <a:rPr lang="fi-FI" dirty="0"/>
              <a:t> ML</a:t>
            </a:r>
          </a:p>
          <a:p>
            <a:pPr lvl="1"/>
            <a:r>
              <a:rPr lang="fi-FI" dirty="0" err="1"/>
              <a:t>Temperature</a:t>
            </a:r>
            <a:r>
              <a:rPr lang="fi-FI" dirty="0"/>
              <a:t>: </a:t>
            </a:r>
            <a:r>
              <a:rPr lang="fi-FI" dirty="0" err="1"/>
              <a:t>heater</a:t>
            </a:r>
            <a:r>
              <a:rPr lang="fi-FI" dirty="0"/>
              <a:t>/</a:t>
            </a:r>
            <a:r>
              <a:rPr lang="fi-FI" dirty="0" err="1"/>
              <a:t>cooler</a:t>
            </a:r>
            <a:r>
              <a:rPr lang="fi-FI" dirty="0"/>
              <a:t> </a:t>
            </a:r>
            <a:r>
              <a:rPr lang="fi-FI" dirty="0" err="1"/>
              <a:t>can</a:t>
            </a:r>
            <a:r>
              <a:rPr lang="fi-FI" dirty="0"/>
              <a:t> </a:t>
            </a:r>
            <a:r>
              <a:rPr lang="fi-FI" dirty="0" err="1"/>
              <a:t>be</a:t>
            </a:r>
            <a:r>
              <a:rPr lang="fi-FI" dirty="0"/>
              <a:t> </a:t>
            </a:r>
            <a:r>
              <a:rPr lang="fi-FI" dirty="0" err="1"/>
              <a:t>triggered</a:t>
            </a:r>
            <a:r>
              <a:rPr lang="fi-FI" dirty="0"/>
              <a:t> on/</a:t>
            </a:r>
            <a:r>
              <a:rPr lang="fi-FI" dirty="0" err="1"/>
              <a:t>off</a:t>
            </a:r>
            <a:r>
              <a:rPr lang="fi-FI" dirty="0"/>
              <a:t> </a:t>
            </a:r>
            <a:r>
              <a:rPr lang="fi-FI" dirty="0" err="1"/>
              <a:t>by</a:t>
            </a:r>
            <a:r>
              <a:rPr lang="fi-FI" dirty="0"/>
              <a:t> </a:t>
            </a:r>
            <a:r>
              <a:rPr lang="fi-FI" dirty="0" err="1"/>
              <a:t>simple</a:t>
            </a:r>
            <a:r>
              <a:rPr lang="fi-FI" dirty="0"/>
              <a:t> </a:t>
            </a:r>
            <a:r>
              <a:rPr lang="fi-FI" dirty="0" err="1"/>
              <a:t>threshold</a:t>
            </a:r>
            <a:r>
              <a:rPr lang="fi-FI" dirty="0"/>
              <a:t> </a:t>
            </a:r>
            <a:r>
              <a:rPr lang="fi-FI" dirty="0" err="1"/>
              <a:t>values</a:t>
            </a:r>
            <a:endParaRPr lang="fi-FI" dirty="0"/>
          </a:p>
          <a:p>
            <a:endParaRPr lang="fi-FI" dirty="0"/>
          </a:p>
          <a:p>
            <a:r>
              <a:rPr lang="fi-FI" dirty="0"/>
              <a:t>If </a:t>
            </a:r>
            <a:r>
              <a:rPr lang="fi-FI" dirty="0" err="1"/>
              <a:t>the</a:t>
            </a:r>
            <a:r>
              <a:rPr lang="fi-FI" dirty="0"/>
              <a:t> dataset </a:t>
            </a:r>
            <a:r>
              <a:rPr lang="fi-FI" dirty="0" err="1"/>
              <a:t>contains</a:t>
            </a:r>
            <a:r>
              <a:rPr lang="fi-FI" dirty="0"/>
              <a:t> </a:t>
            </a:r>
            <a:r>
              <a:rPr lang="fi-FI" dirty="0" err="1"/>
              <a:t>nonstationarities</a:t>
            </a:r>
            <a:r>
              <a:rPr lang="fi-FI" dirty="0"/>
              <a:t>, </a:t>
            </a:r>
            <a:r>
              <a:rPr lang="fi-FI" dirty="0" err="1"/>
              <a:t>trending</a:t>
            </a:r>
            <a:r>
              <a:rPr lang="fi-FI" dirty="0"/>
              <a:t>, </a:t>
            </a:r>
            <a:r>
              <a:rPr lang="fi-FI" dirty="0" err="1"/>
              <a:t>heteroskedasticity</a:t>
            </a:r>
            <a:r>
              <a:rPr lang="fi-FI" dirty="0"/>
              <a:t> etc. </a:t>
            </a:r>
            <a:r>
              <a:rPr lang="fi-FI" dirty="0" err="1"/>
              <a:t>Then</a:t>
            </a:r>
            <a:r>
              <a:rPr lang="fi-FI" dirty="0"/>
              <a:t> it </a:t>
            </a:r>
            <a:r>
              <a:rPr lang="fi-FI" dirty="0" err="1"/>
              <a:t>might</a:t>
            </a:r>
            <a:r>
              <a:rPr lang="fi-FI" dirty="0"/>
              <a:t> </a:t>
            </a:r>
            <a:r>
              <a:rPr lang="fi-FI" dirty="0" err="1"/>
              <a:t>be</a:t>
            </a:r>
            <a:r>
              <a:rPr lang="fi-FI" dirty="0"/>
              <a:t> </a:t>
            </a:r>
            <a:r>
              <a:rPr lang="fi-FI" dirty="0" err="1"/>
              <a:t>worth</a:t>
            </a:r>
            <a:r>
              <a:rPr lang="fi-FI" dirty="0"/>
              <a:t> </a:t>
            </a:r>
            <a:r>
              <a:rPr lang="fi-FI" dirty="0" err="1"/>
              <a:t>looking</a:t>
            </a:r>
            <a:r>
              <a:rPr lang="fi-FI" dirty="0"/>
              <a:t> at ML </a:t>
            </a:r>
            <a:r>
              <a:rPr lang="fi-FI" dirty="0" err="1"/>
              <a:t>methods</a:t>
            </a:r>
            <a:r>
              <a:rPr lang="fi-FI" dirty="0"/>
              <a:t> for </a:t>
            </a:r>
            <a:r>
              <a:rPr lang="fi-FI" dirty="0" err="1"/>
              <a:t>analyzing</a:t>
            </a:r>
            <a:r>
              <a:rPr lang="fi-FI" dirty="0"/>
              <a:t> </a:t>
            </a:r>
            <a:r>
              <a:rPr lang="fi-FI" dirty="0" err="1"/>
              <a:t>the</a:t>
            </a:r>
            <a:r>
              <a:rPr lang="fi-FI" dirty="0"/>
              <a:t> data</a:t>
            </a:r>
          </a:p>
        </p:txBody>
      </p:sp>
      <p:sp>
        <p:nvSpPr>
          <p:cNvPr id="4" name="Footer Placeholder 3">
            <a:extLst>
              <a:ext uri="{FF2B5EF4-FFF2-40B4-BE49-F238E27FC236}">
                <a16:creationId xmlns:a16="http://schemas.microsoft.com/office/drawing/2014/main" id="{137658BC-2D46-5FDD-3589-5D4DD95EF5D3}"/>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2B7808BF-1BF3-4CF5-707A-839F47923B99}"/>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401093D7-0361-DBB6-70F5-03C9121F4F18}"/>
              </a:ext>
            </a:extLst>
          </p:cNvPr>
          <p:cNvSpPr>
            <a:spLocks noGrp="1"/>
          </p:cNvSpPr>
          <p:nvPr>
            <p:ph type="sldNum" sz="quarter" idx="4"/>
          </p:nvPr>
        </p:nvSpPr>
        <p:spPr/>
        <p:txBody>
          <a:bodyPr/>
          <a:lstStyle/>
          <a:p>
            <a:r>
              <a:rPr lang="en-GB" noProof="0"/>
              <a:t>|  </a:t>
            </a:r>
            <a:fld id="{CDC8994D-33BE-6F4B-918B-78B2D731EB1C}" type="slidenum">
              <a:rPr lang="en-GB" noProof="0" smtClean="0"/>
              <a:pPr/>
              <a:t>28</a:t>
            </a:fld>
            <a:endParaRPr lang="en-GB" noProof="0"/>
          </a:p>
        </p:txBody>
      </p:sp>
    </p:spTree>
    <p:extLst>
      <p:ext uri="{BB962C8B-B14F-4D97-AF65-F5344CB8AC3E}">
        <p14:creationId xmlns:p14="http://schemas.microsoft.com/office/powerpoint/2010/main" val="79866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0309-59DB-BD0A-14E4-A63397656591}"/>
              </a:ext>
            </a:extLst>
          </p:cNvPr>
          <p:cNvSpPr>
            <a:spLocks noGrp="1"/>
          </p:cNvSpPr>
          <p:nvPr>
            <p:ph type="title"/>
          </p:nvPr>
        </p:nvSpPr>
        <p:spPr/>
        <p:txBody>
          <a:bodyPr/>
          <a:lstStyle/>
          <a:p>
            <a:r>
              <a:rPr lang="fi-FI" dirty="0"/>
              <a:t>Data </a:t>
            </a:r>
            <a:r>
              <a:rPr lang="fi-FI" dirty="0" err="1"/>
              <a:t>processing</a:t>
            </a:r>
            <a:endParaRPr lang="fi-FI" dirty="0"/>
          </a:p>
        </p:txBody>
      </p:sp>
      <p:sp>
        <p:nvSpPr>
          <p:cNvPr id="3" name="Content Placeholder 2">
            <a:extLst>
              <a:ext uri="{FF2B5EF4-FFF2-40B4-BE49-F238E27FC236}">
                <a16:creationId xmlns:a16="http://schemas.microsoft.com/office/drawing/2014/main" id="{60B3A77E-8FA3-29BD-0B7A-4C68A951CB6D}"/>
              </a:ext>
            </a:extLst>
          </p:cNvPr>
          <p:cNvSpPr>
            <a:spLocks noGrp="1"/>
          </p:cNvSpPr>
          <p:nvPr>
            <p:ph idx="1"/>
          </p:nvPr>
        </p:nvSpPr>
        <p:spPr/>
        <p:txBody>
          <a:bodyPr/>
          <a:lstStyle/>
          <a:p>
            <a:r>
              <a:rPr lang="fi-FI" dirty="0"/>
              <a:t>Time </a:t>
            </a:r>
            <a:r>
              <a:rPr lang="fi-FI" dirty="0" err="1"/>
              <a:t>series</a:t>
            </a:r>
            <a:r>
              <a:rPr lang="fi-FI" dirty="0"/>
              <a:t> data </a:t>
            </a:r>
            <a:r>
              <a:rPr lang="fi-FI" dirty="0" err="1"/>
              <a:t>can</a:t>
            </a:r>
            <a:r>
              <a:rPr lang="fi-FI" dirty="0"/>
              <a:t> </a:t>
            </a:r>
            <a:r>
              <a:rPr lang="fi-FI" dirty="0" err="1"/>
              <a:t>be</a:t>
            </a:r>
            <a:r>
              <a:rPr lang="fi-FI" dirty="0"/>
              <a:t> </a:t>
            </a:r>
            <a:r>
              <a:rPr lang="fi-FI" dirty="0" err="1"/>
              <a:t>prosessed</a:t>
            </a:r>
            <a:endParaRPr lang="fi-FI" dirty="0"/>
          </a:p>
          <a:p>
            <a:endParaRPr lang="fi-FI" dirty="0"/>
          </a:p>
          <a:p>
            <a:pPr lvl="1"/>
            <a:r>
              <a:rPr lang="fi-FI" dirty="0" err="1"/>
              <a:t>Sample-by-sample</a:t>
            </a:r>
            <a:r>
              <a:rPr lang="fi-FI" dirty="0"/>
              <a:t> </a:t>
            </a:r>
            <a:r>
              <a:rPr lang="fi-FI" dirty="0" err="1"/>
              <a:t>basis</a:t>
            </a:r>
            <a:endParaRPr lang="fi-FI" dirty="0"/>
          </a:p>
          <a:p>
            <a:pPr lvl="1"/>
            <a:r>
              <a:rPr lang="fi-FI" dirty="0" err="1"/>
              <a:t>Taking</a:t>
            </a:r>
            <a:r>
              <a:rPr lang="fi-FI" dirty="0"/>
              <a:t> </a:t>
            </a:r>
            <a:r>
              <a:rPr lang="fi-FI" dirty="0" err="1"/>
              <a:t>sequences</a:t>
            </a:r>
            <a:r>
              <a:rPr lang="fi-FI" dirty="0"/>
              <a:t> </a:t>
            </a:r>
            <a:r>
              <a:rPr lang="fi-FI" dirty="0" err="1"/>
              <a:t>from</a:t>
            </a:r>
            <a:r>
              <a:rPr lang="fi-FI" dirty="0"/>
              <a:t> </a:t>
            </a:r>
            <a:r>
              <a:rPr lang="fi-FI" dirty="0" err="1"/>
              <a:t>the</a:t>
            </a:r>
            <a:r>
              <a:rPr lang="fi-FI" dirty="0"/>
              <a:t> data (</a:t>
            </a:r>
            <a:r>
              <a:rPr lang="fi-FI" dirty="0" err="1"/>
              <a:t>also</a:t>
            </a:r>
            <a:r>
              <a:rPr lang="fi-FI" dirty="0"/>
              <a:t> </a:t>
            </a:r>
            <a:r>
              <a:rPr lang="fi-FI" dirty="0" err="1"/>
              <a:t>called</a:t>
            </a:r>
            <a:r>
              <a:rPr lang="fi-FI" dirty="0"/>
              <a:t> </a:t>
            </a:r>
            <a:r>
              <a:rPr lang="fi-FI" dirty="0" err="1"/>
              <a:t>windowing</a:t>
            </a:r>
            <a:r>
              <a:rPr lang="fi-FI" dirty="0"/>
              <a:t>)</a:t>
            </a:r>
          </a:p>
          <a:p>
            <a:endParaRPr lang="fi-FI" dirty="0"/>
          </a:p>
          <a:p>
            <a:r>
              <a:rPr lang="fi-FI" dirty="0"/>
              <a:t>Statistical </a:t>
            </a:r>
            <a:r>
              <a:rPr lang="fi-FI" dirty="0" err="1"/>
              <a:t>measurements</a:t>
            </a:r>
            <a:r>
              <a:rPr lang="fi-FI" dirty="0"/>
              <a:t> </a:t>
            </a:r>
            <a:r>
              <a:rPr lang="fi-FI" dirty="0" err="1"/>
              <a:t>usually</a:t>
            </a:r>
            <a:r>
              <a:rPr lang="fi-FI" dirty="0"/>
              <a:t> </a:t>
            </a:r>
            <a:r>
              <a:rPr lang="fi-FI" dirty="0" err="1"/>
              <a:t>need</a:t>
            </a:r>
            <a:r>
              <a:rPr lang="fi-FI" dirty="0"/>
              <a:t> </a:t>
            </a:r>
            <a:r>
              <a:rPr lang="fi-FI" dirty="0" err="1"/>
              <a:t>more</a:t>
            </a:r>
            <a:r>
              <a:rPr lang="fi-FI" dirty="0"/>
              <a:t> </a:t>
            </a:r>
            <a:r>
              <a:rPr lang="fi-FI" dirty="0" err="1"/>
              <a:t>than</a:t>
            </a:r>
            <a:r>
              <a:rPr lang="fi-FI" dirty="0"/>
              <a:t> </a:t>
            </a:r>
            <a:r>
              <a:rPr lang="fi-FI" dirty="0" err="1"/>
              <a:t>one</a:t>
            </a:r>
            <a:r>
              <a:rPr lang="fi-FI" dirty="0"/>
              <a:t> </a:t>
            </a:r>
            <a:r>
              <a:rPr lang="fi-FI" dirty="0" err="1"/>
              <a:t>sample</a:t>
            </a:r>
            <a:endParaRPr lang="fi-FI" dirty="0"/>
          </a:p>
          <a:p>
            <a:pPr lvl="1"/>
            <a:r>
              <a:rPr lang="fi-FI" dirty="0"/>
              <a:t>It is </a:t>
            </a:r>
            <a:r>
              <a:rPr lang="fi-FI" dirty="0" err="1"/>
              <a:t>possible</a:t>
            </a:r>
            <a:r>
              <a:rPr lang="fi-FI" dirty="0"/>
              <a:t> to </a:t>
            </a:r>
            <a:r>
              <a:rPr lang="fi-FI" dirty="0" err="1"/>
              <a:t>compute</a:t>
            </a:r>
            <a:r>
              <a:rPr lang="fi-FI" dirty="0"/>
              <a:t> </a:t>
            </a:r>
            <a:r>
              <a:rPr lang="fi-FI" dirty="0" err="1"/>
              <a:t>mean</a:t>
            </a:r>
            <a:r>
              <a:rPr lang="fi-FI" dirty="0"/>
              <a:t> </a:t>
            </a:r>
            <a:r>
              <a:rPr lang="fi-FI" dirty="0" err="1"/>
              <a:t>from</a:t>
            </a:r>
            <a:r>
              <a:rPr lang="fi-FI" dirty="0"/>
              <a:t> </a:t>
            </a:r>
            <a:r>
              <a:rPr lang="fi-FI" dirty="0" err="1"/>
              <a:t>one</a:t>
            </a:r>
            <a:r>
              <a:rPr lang="fi-FI" dirty="0"/>
              <a:t> </a:t>
            </a:r>
            <a:r>
              <a:rPr lang="fi-FI" dirty="0" err="1"/>
              <a:t>sample</a:t>
            </a:r>
            <a:r>
              <a:rPr lang="fi-FI" dirty="0"/>
              <a:t>, </a:t>
            </a:r>
            <a:r>
              <a:rPr lang="fi-FI" dirty="0" err="1"/>
              <a:t>but</a:t>
            </a:r>
            <a:r>
              <a:rPr lang="fi-FI" dirty="0"/>
              <a:t> </a:t>
            </a:r>
            <a:r>
              <a:rPr lang="fi-FI" dirty="0" err="1"/>
              <a:t>what</a:t>
            </a:r>
            <a:r>
              <a:rPr lang="fi-FI" dirty="0"/>
              <a:t> is </a:t>
            </a:r>
            <a:r>
              <a:rPr lang="fi-FI" dirty="0" err="1"/>
              <a:t>the</a:t>
            </a:r>
            <a:r>
              <a:rPr lang="fi-FI" dirty="0"/>
              <a:t> </a:t>
            </a:r>
            <a:r>
              <a:rPr lang="fi-FI" dirty="0" err="1"/>
              <a:t>point</a:t>
            </a:r>
            <a:r>
              <a:rPr lang="fi-FI" dirty="0"/>
              <a:t>?</a:t>
            </a:r>
          </a:p>
        </p:txBody>
      </p:sp>
      <p:sp>
        <p:nvSpPr>
          <p:cNvPr id="4" name="Footer Placeholder 3">
            <a:extLst>
              <a:ext uri="{FF2B5EF4-FFF2-40B4-BE49-F238E27FC236}">
                <a16:creationId xmlns:a16="http://schemas.microsoft.com/office/drawing/2014/main" id="{CCDC5242-2C4B-59A5-C9FB-A4239116331A}"/>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F99CAE9A-F4F0-2462-266B-761AB24B66CA}"/>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2D8785D1-DFB0-2E4E-0CD9-A70CDF53C519}"/>
              </a:ext>
            </a:extLst>
          </p:cNvPr>
          <p:cNvSpPr>
            <a:spLocks noGrp="1"/>
          </p:cNvSpPr>
          <p:nvPr>
            <p:ph type="sldNum" sz="quarter" idx="4"/>
          </p:nvPr>
        </p:nvSpPr>
        <p:spPr/>
        <p:txBody>
          <a:bodyPr/>
          <a:lstStyle/>
          <a:p>
            <a:r>
              <a:rPr lang="en-GB" noProof="0"/>
              <a:t>|  </a:t>
            </a:r>
            <a:fld id="{CDC8994D-33BE-6F4B-918B-78B2D731EB1C}" type="slidenum">
              <a:rPr lang="en-GB" noProof="0" smtClean="0"/>
              <a:pPr/>
              <a:t>29</a:t>
            </a:fld>
            <a:endParaRPr lang="en-GB" noProof="0"/>
          </a:p>
        </p:txBody>
      </p:sp>
    </p:spTree>
    <p:extLst>
      <p:ext uri="{BB962C8B-B14F-4D97-AF65-F5344CB8AC3E}">
        <p14:creationId xmlns:p14="http://schemas.microsoft.com/office/powerpoint/2010/main" val="61955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86" y="496270"/>
            <a:ext cx="8229600" cy="600783"/>
          </a:xfrm>
        </p:spPr>
        <p:txBody>
          <a:bodyPr>
            <a:normAutofit fontScale="90000"/>
          </a:bodyPr>
          <a:lstStyle/>
          <a:p>
            <a:r>
              <a:rPr lang="fi-FI" dirty="0" err="1"/>
              <a:t>Passing</a:t>
            </a:r>
            <a:r>
              <a:rPr lang="fi-FI" dirty="0"/>
              <a:t> </a:t>
            </a:r>
            <a:r>
              <a:rPr lang="fi-FI" dirty="0" err="1"/>
              <a:t>the</a:t>
            </a:r>
            <a:r>
              <a:rPr lang="fi-FI" dirty="0"/>
              <a:t> </a:t>
            </a:r>
            <a:r>
              <a:rPr lang="fi-FI" dirty="0" err="1"/>
              <a:t>course</a:t>
            </a:r>
            <a:r>
              <a:rPr lang="fi-FI" dirty="0"/>
              <a:t> </a:t>
            </a:r>
          </a:p>
        </p:txBody>
      </p:sp>
      <p:sp>
        <p:nvSpPr>
          <p:cNvPr id="3" name="Content Placeholder 2"/>
          <p:cNvSpPr>
            <a:spLocks noGrp="1"/>
          </p:cNvSpPr>
          <p:nvPr>
            <p:ph idx="1"/>
          </p:nvPr>
        </p:nvSpPr>
        <p:spPr>
          <a:xfrm>
            <a:off x="2144713" y="1197141"/>
            <a:ext cx="8229600" cy="5150757"/>
          </a:xfrm>
        </p:spPr>
        <p:txBody>
          <a:bodyPr/>
          <a:lstStyle/>
          <a:p>
            <a:r>
              <a:rPr lang="en-US" sz="2400" dirty="0"/>
              <a:t>Course is carried out by making assignments, which reside in Moodle course folders.</a:t>
            </a:r>
          </a:p>
          <a:p>
            <a:endParaRPr lang="en-US" sz="2400" dirty="0"/>
          </a:p>
          <a:p>
            <a:r>
              <a:rPr lang="en-US" sz="2400" dirty="0"/>
              <a:t>URL: </a:t>
            </a:r>
            <a:r>
              <a:rPr lang="en-US" sz="2400" b="1" dirty="0"/>
              <a:t>http://moodle.tuni.fi</a:t>
            </a:r>
          </a:p>
          <a:p>
            <a:pPr lvl="1"/>
            <a:endParaRPr lang="en-US" dirty="0"/>
          </a:p>
          <a:p>
            <a:pPr lvl="1"/>
            <a:r>
              <a:rPr lang="en-US" sz="2400" dirty="0"/>
              <a:t>Course assignments are reviewed, and the points are summed. The lowest (sum) point limit is 51, which gives the grade 1, and 91 is the lowest limit for grade 5 in 0-5 grade scale.</a:t>
            </a:r>
          </a:p>
          <a:p>
            <a:pPr lvl="1"/>
            <a:endParaRPr lang="en-US" sz="2400" dirty="0"/>
          </a:p>
          <a:p>
            <a:pPr lvl="1"/>
            <a:r>
              <a:rPr lang="en-US" sz="2400" dirty="0"/>
              <a:t>There are plenty of assignments in the course folders, there </a:t>
            </a:r>
            <a:r>
              <a:rPr lang="en-US" sz="2400" b="1" u="sng" dirty="0"/>
              <a:t>is no need</a:t>
            </a:r>
            <a:r>
              <a:rPr lang="en-US" sz="2400" u="sng" dirty="0"/>
              <a:t> </a:t>
            </a:r>
            <a:r>
              <a:rPr lang="en-US" sz="2400" dirty="0"/>
              <a:t>to do all the assignments. You can choose yourself the grade that you are targeting </a:t>
            </a:r>
            <a:r>
              <a:rPr lang="en-US" sz="2400" dirty="0">
                <a:solidFill>
                  <a:schemeClr val="accent2">
                    <a:lumMod val="90000"/>
                  </a:schemeClr>
                </a:solidFill>
              </a:rPr>
              <a:t>as well as the assignments you want to make  </a:t>
            </a:r>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3</a:t>
            </a:fld>
            <a:endParaRPr lang="fi-FI" dirty="0"/>
          </a:p>
        </p:txBody>
      </p:sp>
    </p:spTree>
    <p:extLst>
      <p:ext uri="{BB962C8B-B14F-4D97-AF65-F5344CB8AC3E}">
        <p14:creationId xmlns:p14="http://schemas.microsoft.com/office/powerpoint/2010/main" val="2394482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7996-D0A1-7922-F7B7-9C0D835D2819}"/>
              </a:ext>
            </a:extLst>
          </p:cNvPr>
          <p:cNvSpPr>
            <a:spLocks noGrp="1"/>
          </p:cNvSpPr>
          <p:nvPr>
            <p:ph type="title"/>
          </p:nvPr>
        </p:nvSpPr>
        <p:spPr>
          <a:xfrm>
            <a:off x="410400" y="506934"/>
            <a:ext cx="10515600" cy="1075924"/>
          </a:xfrm>
        </p:spPr>
        <p:txBody>
          <a:bodyPr/>
          <a:lstStyle/>
          <a:p>
            <a:r>
              <a:rPr lang="fi-FI" dirty="0"/>
              <a:t>Time </a:t>
            </a:r>
            <a:r>
              <a:rPr lang="fi-FI" dirty="0" err="1"/>
              <a:t>series</a:t>
            </a:r>
            <a:r>
              <a:rPr lang="fi-FI" dirty="0"/>
              <a:t> </a:t>
            </a:r>
            <a:r>
              <a:rPr lang="fi-FI" dirty="0" err="1"/>
              <a:t>analysis</a:t>
            </a:r>
            <a:r>
              <a:rPr lang="fi-FI" dirty="0"/>
              <a:t> </a:t>
            </a:r>
            <a:r>
              <a:rPr lang="fi-FI" dirty="0" err="1"/>
              <a:t>using</a:t>
            </a:r>
            <a:r>
              <a:rPr lang="fi-FI" dirty="0"/>
              <a:t> </a:t>
            </a:r>
            <a:r>
              <a:rPr lang="fi-FI" dirty="0" err="1"/>
              <a:t>machine</a:t>
            </a:r>
            <a:r>
              <a:rPr lang="fi-FI" dirty="0"/>
              <a:t> </a:t>
            </a:r>
            <a:r>
              <a:rPr lang="fi-FI" dirty="0" err="1"/>
              <a:t>learning</a:t>
            </a:r>
            <a:r>
              <a:rPr lang="fi-FI" dirty="0"/>
              <a:t> =&gt; </a:t>
            </a:r>
            <a:r>
              <a:rPr lang="fi-FI" dirty="0" err="1"/>
              <a:t>windowing</a:t>
            </a:r>
            <a:endParaRPr lang="fi-FI" dirty="0"/>
          </a:p>
        </p:txBody>
      </p:sp>
      <p:sp>
        <p:nvSpPr>
          <p:cNvPr id="3" name="Content Placeholder 2">
            <a:extLst>
              <a:ext uri="{FF2B5EF4-FFF2-40B4-BE49-F238E27FC236}">
                <a16:creationId xmlns:a16="http://schemas.microsoft.com/office/drawing/2014/main" id="{10D43467-9281-8CE6-5AEF-11F26A117FA6}"/>
              </a:ext>
            </a:extLst>
          </p:cNvPr>
          <p:cNvSpPr>
            <a:spLocks noGrp="1"/>
          </p:cNvSpPr>
          <p:nvPr>
            <p:ph idx="1"/>
          </p:nvPr>
        </p:nvSpPr>
        <p:spPr>
          <a:xfrm>
            <a:off x="410400" y="1582858"/>
            <a:ext cx="10515600" cy="4623063"/>
          </a:xfrm>
        </p:spPr>
        <p:txBody>
          <a:bodyPr/>
          <a:lstStyle/>
          <a:p>
            <a:r>
              <a:rPr lang="fi-FI" sz="1800" dirty="0" err="1"/>
              <a:t>Windowing</a:t>
            </a:r>
            <a:r>
              <a:rPr lang="fi-FI" sz="1800" dirty="0"/>
              <a:t> = </a:t>
            </a:r>
            <a:r>
              <a:rPr lang="fi-FI" sz="1800" dirty="0" err="1"/>
              <a:t>take</a:t>
            </a:r>
            <a:r>
              <a:rPr lang="fi-FI" sz="1800" dirty="0"/>
              <a:t> </a:t>
            </a:r>
            <a:r>
              <a:rPr lang="fi-FI" sz="1800" dirty="0" err="1"/>
              <a:t>chunks</a:t>
            </a:r>
            <a:r>
              <a:rPr lang="fi-FI" sz="1800" dirty="0"/>
              <a:t> of data and </a:t>
            </a:r>
            <a:r>
              <a:rPr lang="fi-FI" sz="1800" dirty="0" err="1"/>
              <a:t>feed</a:t>
            </a:r>
            <a:r>
              <a:rPr lang="fi-FI" sz="1800" dirty="0"/>
              <a:t> it to </a:t>
            </a:r>
            <a:r>
              <a:rPr lang="fi-FI" sz="1800" dirty="0" err="1"/>
              <a:t>machine</a:t>
            </a:r>
            <a:r>
              <a:rPr lang="fi-FI" sz="1800" dirty="0"/>
              <a:t> </a:t>
            </a:r>
            <a:r>
              <a:rPr lang="fi-FI" sz="1800" dirty="0" err="1"/>
              <a:t>learning</a:t>
            </a:r>
            <a:r>
              <a:rPr lang="fi-FI" sz="1800" dirty="0"/>
              <a:t> </a:t>
            </a:r>
            <a:r>
              <a:rPr lang="fi-FI" sz="1800" dirty="0" err="1"/>
              <a:t>system</a:t>
            </a:r>
            <a:endParaRPr lang="fi-FI" sz="1800" dirty="0"/>
          </a:p>
          <a:p>
            <a:r>
              <a:rPr lang="fi-FI" dirty="0"/>
              <a:t>How </a:t>
            </a:r>
            <a:r>
              <a:rPr lang="fi-FI" dirty="0" err="1"/>
              <a:t>the</a:t>
            </a:r>
            <a:r>
              <a:rPr lang="fi-FI" dirty="0"/>
              <a:t> </a:t>
            </a:r>
            <a:r>
              <a:rPr lang="fi-FI" dirty="0" err="1"/>
              <a:t>windowing</a:t>
            </a:r>
            <a:r>
              <a:rPr lang="fi-FI" dirty="0"/>
              <a:t> </a:t>
            </a:r>
            <a:r>
              <a:rPr lang="fi-FI" dirty="0" err="1"/>
              <a:t>should</a:t>
            </a:r>
            <a:r>
              <a:rPr lang="fi-FI" dirty="0"/>
              <a:t> </a:t>
            </a:r>
            <a:r>
              <a:rPr lang="fi-FI" dirty="0" err="1"/>
              <a:t>be</a:t>
            </a:r>
            <a:r>
              <a:rPr lang="fi-FI" dirty="0"/>
              <a:t> </a:t>
            </a:r>
            <a:r>
              <a:rPr lang="fi-FI" dirty="0" err="1"/>
              <a:t>done</a:t>
            </a:r>
            <a:r>
              <a:rPr lang="fi-FI" dirty="0"/>
              <a:t>?</a:t>
            </a:r>
          </a:p>
          <a:p>
            <a:pPr lvl="1"/>
            <a:r>
              <a:rPr lang="fi-FI" dirty="0"/>
              <a:t>If </a:t>
            </a:r>
            <a:r>
              <a:rPr lang="fi-FI" dirty="0" err="1"/>
              <a:t>the</a:t>
            </a:r>
            <a:r>
              <a:rPr lang="fi-FI" dirty="0"/>
              <a:t> </a:t>
            </a:r>
            <a:r>
              <a:rPr lang="fi-FI" dirty="0" err="1"/>
              <a:t>window</a:t>
            </a:r>
            <a:r>
              <a:rPr lang="fi-FI" dirty="0"/>
              <a:t> </a:t>
            </a:r>
            <a:r>
              <a:rPr lang="fi-FI" dirty="0" err="1"/>
              <a:t>length</a:t>
            </a:r>
            <a:r>
              <a:rPr lang="fi-FI" dirty="0"/>
              <a:t> is, </a:t>
            </a:r>
            <a:r>
              <a:rPr lang="fi-FI" dirty="0" err="1"/>
              <a:t>say</a:t>
            </a:r>
            <a:r>
              <a:rPr lang="fi-FI" dirty="0"/>
              <a:t>, 10: </a:t>
            </a:r>
          </a:p>
          <a:p>
            <a:pPr lvl="2"/>
            <a:r>
              <a:rPr lang="fi-FI" dirty="0" err="1"/>
              <a:t>we</a:t>
            </a:r>
            <a:r>
              <a:rPr lang="fi-FI" dirty="0"/>
              <a:t> </a:t>
            </a:r>
            <a:r>
              <a:rPr lang="fi-FI" dirty="0" err="1"/>
              <a:t>can</a:t>
            </a:r>
            <a:r>
              <a:rPr lang="fi-FI" dirty="0"/>
              <a:t> </a:t>
            </a:r>
            <a:r>
              <a:rPr lang="fi-FI" dirty="0" err="1"/>
              <a:t>take</a:t>
            </a:r>
            <a:r>
              <a:rPr lang="fi-FI" dirty="0"/>
              <a:t> </a:t>
            </a:r>
            <a:r>
              <a:rPr lang="fi-FI" dirty="0" err="1"/>
              <a:t>the</a:t>
            </a:r>
            <a:r>
              <a:rPr lang="fi-FI" dirty="0"/>
              <a:t> </a:t>
            </a:r>
            <a:r>
              <a:rPr lang="fi-FI" dirty="0" err="1"/>
              <a:t>windows</a:t>
            </a:r>
            <a:r>
              <a:rPr lang="fi-FI" dirty="0"/>
              <a:t> </a:t>
            </a:r>
            <a:r>
              <a:rPr lang="fi-FI" dirty="0" err="1"/>
              <a:t>by</a:t>
            </a:r>
            <a:r>
              <a:rPr lang="fi-FI" dirty="0"/>
              <a:t> </a:t>
            </a:r>
            <a:r>
              <a:rPr lang="fi-FI" dirty="0" err="1"/>
              <a:t>taking</a:t>
            </a:r>
            <a:r>
              <a:rPr lang="fi-FI" dirty="0"/>
              <a:t> </a:t>
            </a:r>
            <a:r>
              <a:rPr lang="fi-FI" dirty="0" err="1"/>
              <a:t>samples</a:t>
            </a:r>
            <a:r>
              <a:rPr lang="fi-FI" dirty="0"/>
              <a:t> </a:t>
            </a:r>
            <a:r>
              <a:rPr lang="fi-FI" dirty="0" err="1"/>
              <a:t>consecutively</a:t>
            </a:r>
            <a:r>
              <a:rPr lang="fi-FI" dirty="0"/>
              <a:t> </a:t>
            </a:r>
            <a:r>
              <a:rPr lang="fi-FI" dirty="0" err="1"/>
              <a:t>between</a:t>
            </a:r>
            <a:r>
              <a:rPr lang="fi-FI" dirty="0"/>
              <a:t> </a:t>
            </a:r>
            <a:r>
              <a:rPr lang="fi-FI" dirty="0" err="1"/>
              <a:t>the</a:t>
            </a:r>
            <a:r>
              <a:rPr lang="fi-FI" dirty="0"/>
              <a:t> </a:t>
            </a:r>
            <a:r>
              <a:rPr lang="fi-FI" dirty="0" err="1"/>
              <a:t>indices</a:t>
            </a:r>
            <a:r>
              <a:rPr lang="fi-FI" dirty="0"/>
              <a:t> 0-9, 10-19, 20-29 and </a:t>
            </a:r>
            <a:r>
              <a:rPr lang="fi-FI" dirty="0" err="1"/>
              <a:t>so</a:t>
            </a:r>
            <a:r>
              <a:rPr lang="fi-FI" dirty="0"/>
              <a:t> on</a:t>
            </a:r>
          </a:p>
          <a:p>
            <a:pPr marL="1027112" lvl="3" indent="0">
              <a:buNone/>
            </a:pPr>
            <a:r>
              <a:rPr lang="fi-FI" dirty="0"/>
              <a:t>+ </a:t>
            </a:r>
            <a:r>
              <a:rPr lang="fi-FI" dirty="0" err="1"/>
              <a:t>fast</a:t>
            </a:r>
            <a:r>
              <a:rPr lang="fi-FI" dirty="0"/>
              <a:t> to </a:t>
            </a:r>
            <a:r>
              <a:rPr lang="fi-FI" dirty="0" err="1"/>
              <a:t>compute</a:t>
            </a:r>
            <a:endParaRPr lang="fi-FI" dirty="0"/>
          </a:p>
          <a:p>
            <a:pPr marL="1027112" lvl="3" indent="0">
              <a:buNone/>
            </a:pPr>
            <a:r>
              <a:rPr lang="fi-FI" dirty="0"/>
              <a:t>- </a:t>
            </a:r>
            <a:r>
              <a:rPr lang="fi-FI" dirty="0" err="1"/>
              <a:t>if</a:t>
            </a:r>
            <a:r>
              <a:rPr lang="fi-FI" dirty="0"/>
              <a:t> </a:t>
            </a:r>
            <a:r>
              <a:rPr lang="fi-FI" dirty="0" err="1"/>
              <a:t>window</a:t>
            </a:r>
            <a:r>
              <a:rPr lang="fi-FI" dirty="0"/>
              <a:t> </a:t>
            </a:r>
            <a:r>
              <a:rPr lang="fi-FI" dirty="0" err="1"/>
              <a:t>length</a:t>
            </a:r>
            <a:r>
              <a:rPr lang="fi-FI" dirty="0"/>
              <a:t> is </a:t>
            </a:r>
            <a:r>
              <a:rPr lang="fi-FI" dirty="0" err="1"/>
              <a:t>large</a:t>
            </a:r>
            <a:r>
              <a:rPr lang="fi-FI" dirty="0"/>
              <a:t>, </a:t>
            </a:r>
            <a:r>
              <a:rPr lang="fi-FI" dirty="0" err="1"/>
              <a:t>we</a:t>
            </a:r>
            <a:r>
              <a:rPr lang="fi-FI" dirty="0"/>
              <a:t> </a:t>
            </a:r>
            <a:r>
              <a:rPr lang="fi-FI" dirty="0" err="1"/>
              <a:t>may</a:t>
            </a:r>
            <a:r>
              <a:rPr lang="fi-FI" dirty="0"/>
              <a:t> </a:t>
            </a:r>
            <a:r>
              <a:rPr lang="fi-FI" dirty="0" err="1"/>
              <a:t>lose</a:t>
            </a:r>
            <a:r>
              <a:rPr lang="fi-FI" dirty="0"/>
              <a:t> </a:t>
            </a:r>
            <a:r>
              <a:rPr lang="fi-FI" dirty="0" err="1"/>
              <a:t>the</a:t>
            </a:r>
            <a:r>
              <a:rPr lang="fi-FI" dirty="0"/>
              <a:t> </a:t>
            </a:r>
            <a:r>
              <a:rPr lang="fi-FI" dirty="0" err="1"/>
              <a:t>transitional</a:t>
            </a:r>
            <a:r>
              <a:rPr lang="fi-FI" dirty="0"/>
              <a:t> </a:t>
            </a:r>
            <a:r>
              <a:rPr lang="fi-FI" dirty="0" err="1"/>
              <a:t>points</a:t>
            </a:r>
            <a:endParaRPr lang="fi-FI" dirty="0"/>
          </a:p>
          <a:p>
            <a:pPr lvl="2"/>
            <a:r>
              <a:rPr lang="fi-FI" dirty="0"/>
              <a:t>’</a:t>
            </a:r>
            <a:r>
              <a:rPr lang="fi-FI" dirty="0" err="1"/>
              <a:t>Sliding</a:t>
            </a:r>
            <a:r>
              <a:rPr lang="fi-FI" dirty="0"/>
              <a:t> </a:t>
            </a:r>
            <a:r>
              <a:rPr lang="fi-FI" dirty="0" err="1"/>
              <a:t>window</a:t>
            </a:r>
            <a:r>
              <a:rPr lang="fi-FI" dirty="0"/>
              <a:t>’ is </a:t>
            </a:r>
            <a:r>
              <a:rPr lang="fi-FI" dirty="0" err="1"/>
              <a:t>taking</a:t>
            </a:r>
            <a:r>
              <a:rPr lang="fi-FI" dirty="0"/>
              <a:t>/</a:t>
            </a:r>
            <a:r>
              <a:rPr lang="fi-FI" dirty="0" err="1"/>
              <a:t>analyzing</a:t>
            </a:r>
            <a:r>
              <a:rPr lang="fi-FI" dirty="0"/>
              <a:t> </a:t>
            </a:r>
            <a:r>
              <a:rPr lang="fi-FI" dirty="0" err="1"/>
              <a:t>consecutive</a:t>
            </a:r>
            <a:r>
              <a:rPr lang="fi-FI" dirty="0"/>
              <a:t> </a:t>
            </a:r>
            <a:r>
              <a:rPr lang="fi-FI" dirty="0" err="1"/>
              <a:t>windows</a:t>
            </a:r>
            <a:r>
              <a:rPr lang="fi-FI" dirty="0"/>
              <a:t>, </a:t>
            </a:r>
            <a:r>
              <a:rPr lang="fi-FI" dirty="0" err="1"/>
              <a:t>by</a:t>
            </a:r>
            <a:r>
              <a:rPr lang="fi-FI" dirty="0"/>
              <a:t> </a:t>
            </a:r>
            <a:r>
              <a:rPr lang="fi-FI" dirty="0" err="1"/>
              <a:t>indices</a:t>
            </a:r>
            <a:r>
              <a:rPr lang="fi-FI" dirty="0"/>
              <a:t> </a:t>
            </a:r>
            <a:r>
              <a:rPr lang="fi-FI" dirty="0" err="1"/>
              <a:t>like</a:t>
            </a:r>
            <a:r>
              <a:rPr lang="fi-FI" dirty="0"/>
              <a:t> 0-9,1-10,2-11 and </a:t>
            </a:r>
            <a:r>
              <a:rPr lang="fi-FI" dirty="0" err="1"/>
              <a:t>so</a:t>
            </a:r>
            <a:r>
              <a:rPr lang="fi-FI" dirty="0"/>
              <a:t> on, </a:t>
            </a:r>
            <a:r>
              <a:rPr lang="fi-FI" dirty="0" err="1"/>
              <a:t>moving</a:t>
            </a:r>
            <a:r>
              <a:rPr lang="fi-FI" dirty="0"/>
              <a:t> </a:t>
            </a:r>
            <a:r>
              <a:rPr lang="fi-FI" dirty="0" err="1"/>
              <a:t>only</a:t>
            </a:r>
            <a:r>
              <a:rPr lang="fi-FI" dirty="0"/>
              <a:t> </a:t>
            </a:r>
            <a:r>
              <a:rPr lang="fi-FI" dirty="0" err="1"/>
              <a:t>one</a:t>
            </a:r>
            <a:r>
              <a:rPr lang="fi-FI" dirty="0"/>
              <a:t> </a:t>
            </a:r>
            <a:r>
              <a:rPr lang="fi-FI" dirty="0" err="1"/>
              <a:t>sample</a:t>
            </a:r>
            <a:r>
              <a:rPr lang="fi-FI" dirty="0"/>
              <a:t> at a </a:t>
            </a:r>
            <a:r>
              <a:rPr lang="fi-FI" dirty="0" err="1"/>
              <a:t>time</a:t>
            </a:r>
            <a:endParaRPr lang="fi-FI" dirty="0"/>
          </a:p>
          <a:p>
            <a:pPr marL="1027112" lvl="3" indent="0">
              <a:buNone/>
            </a:pPr>
            <a:r>
              <a:rPr lang="fi-FI" dirty="0"/>
              <a:t>+ </a:t>
            </a:r>
            <a:r>
              <a:rPr lang="fi-FI" dirty="0" err="1"/>
              <a:t>We</a:t>
            </a:r>
            <a:r>
              <a:rPr lang="fi-FI" dirty="0"/>
              <a:t> </a:t>
            </a:r>
            <a:r>
              <a:rPr lang="fi-FI" dirty="0" err="1"/>
              <a:t>can</a:t>
            </a:r>
            <a:r>
              <a:rPr lang="fi-FI" dirty="0"/>
              <a:t> </a:t>
            </a:r>
            <a:r>
              <a:rPr lang="fi-FI" dirty="0" err="1"/>
              <a:t>detect</a:t>
            </a:r>
            <a:r>
              <a:rPr lang="fi-FI" dirty="0"/>
              <a:t> </a:t>
            </a:r>
            <a:r>
              <a:rPr lang="fi-FI" dirty="0" err="1"/>
              <a:t>the</a:t>
            </a:r>
            <a:r>
              <a:rPr lang="fi-FI" dirty="0"/>
              <a:t> </a:t>
            </a:r>
            <a:r>
              <a:rPr lang="fi-FI" dirty="0" err="1"/>
              <a:t>transitional</a:t>
            </a:r>
            <a:r>
              <a:rPr lang="fi-FI" dirty="0"/>
              <a:t> </a:t>
            </a:r>
            <a:r>
              <a:rPr lang="fi-FI" dirty="0" err="1"/>
              <a:t>points</a:t>
            </a:r>
            <a:r>
              <a:rPr lang="fi-FI" dirty="0"/>
              <a:t> in </a:t>
            </a:r>
            <a:r>
              <a:rPr lang="fi-FI" dirty="0" err="1"/>
              <a:t>time</a:t>
            </a:r>
            <a:r>
              <a:rPr lang="fi-FI" dirty="0"/>
              <a:t> </a:t>
            </a:r>
            <a:r>
              <a:rPr lang="fi-FI" dirty="0" err="1"/>
              <a:t>series</a:t>
            </a:r>
            <a:r>
              <a:rPr lang="fi-FI" dirty="0"/>
              <a:t> </a:t>
            </a:r>
            <a:r>
              <a:rPr lang="fi-FI" dirty="0" err="1"/>
              <a:t>accurately</a:t>
            </a:r>
            <a:endParaRPr lang="fi-FI" dirty="0"/>
          </a:p>
          <a:p>
            <a:pPr marL="1027112" lvl="3" indent="0">
              <a:buNone/>
            </a:pPr>
            <a:r>
              <a:rPr lang="fi-FI" dirty="0"/>
              <a:t>- </a:t>
            </a:r>
            <a:r>
              <a:rPr lang="fi-FI" dirty="0" err="1"/>
              <a:t>slow</a:t>
            </a:r>
            <a:r>
              <a:rPr lang="fi-FI" dirty="0"/>
              <a:t> to </a:t>
            </a:r>
            <a:r>
              <a:rPr lang="fi-FI" dirty="0" err="1"/>
              <a:t>compute</a:t>
            </a:r>
            <a:endParaRPr lang="fi-FI" dirty="0"/>
          </a:p>
          <a:p>
            <a:pPr lvl="2"/>
            <a:r>
              <a:rPr lang="fi-FI" dirty="0"/>
              <a:t>…and </a:t>
            </a:r>
            <a:r>
              <a:rPr lang="fi-FI" dirty="0" err="1"/>
              <a:t>all</a:t>
            </a:r>
            <a:r>
              <a:rPr lang="fi-FI" dirty="0"/>
              <a:t> </a:t>
            </a:r>
            <a:r>
              <a:rPr lang="fi-FI" dirty="0" err="1"/>
              <a:t>variations</a:t>
            </a:r>
            <a:r>
              <a:rPr lang="fi-FI" dirty="0"/>
              <a:t> </a:t>
            </a:r>
            <a:r>
              <a:rPr lang="fi-FI" dirty="0" err="1"/>
              <a:t>between</a:t>
            </a:r>
            <a:r>
              <a:rPr lang="fi-FI" dirty="0"/>
              <a:t> </a:t>
            </a:r>
            <a:r>
              <a:rPr lang="fi-FI" dirty="0" err="1"/>
              <a:t>those</a:t>
            </a:r>
            <a:r>
              <a:rPr lang="fi-FI" dirty="0"/>
              <a:t> </a:t>
            </a:r>
            <a:r>
              <a:rPr lang="fi-FI" dirty="0" err="1"/>
              <a:t>two</a:t>
            </a:r>
            <a:r>
              <a:rPr lang="fi-FI" dirty="0"/>
              <a:t> </a:t>
            </a:r>
            <a:r>
              <a:rPr lang="fi-FI" dirty="0" err="1"/>
              <a:t>extremes</a:t>
            </a:r>
            <a:endParaRPr lang="fi-FI" dirty="0"/>
          </a:p>
          <a:p>
            <a:pPr lvl="1"/>
            <a:r>
              <a:rPr lang="fi-FI" dirty="0" err="1"/>
              <a:t>Window</a:t>
            </a:r>
            <a:r>
              <a:rPr lang="fi-FI" dirty="0"/>
              <a:t> </a:t>
            </a:r>
            <a:r>
              <a:rPr lang="fi-FI" dirty="0" err="1"/>
              <a:t>length</a:t>
            </a:r>
            <a:r>
              <a:rPr lang="fi-FI" dirty="0"/>
              <a:t> </a:t>
            </a:r>
            <a:r>
              <a:rPr lang="fi-FI" dirty="0" err="1"/>
              <a:t>minimum</a:t>
            </a:r>
            <a:r>
              <a:rPr lang="fi-FI" dirty="0"/>
              <a:t> of 1-2 </a:t>
            </a:r>
            <a:r>
              <a:rPr lang="fi-FI" dirty="0" err="1"/>
              <a:t>up</a:t>
            </a:r>
            <a:r>
              <a:rPr lang="fi-FI" dirty="0"/>
              <a:t> to some </a:t>
            </a:r>
            <a:r>
              <a:rPr lang="fi-FI" dirty="0" err="1"/>
              <a:t>thousands</a:t>
            </a:r>
            <a:endParaRPr lang="fi-FI" dirty="0"/>
          </a:p>
        </p:txBody>
      </p:sp>
      <p:sp>
        <p:nvSpPr>
          <p:cNvPr id="4" name="Footer Placeholder 3">
            <a:extLst>
              <a:ext uri="{FF2B5EF4-FFF2-40B4-BE49-F238E27FC236}">
                <a16:creationId xmlns:a16="http://schemas.microsoft.com/office/drawing/2014/main" id="{F0195DC0-8D4F-883D-A3C3-4EE8FD5C9034}"/>
              </a:ext>
            </a:extLst>
          </p:cNvPr>
          <p:cNvSpPr>
            <a:spLocks noGrp="1"/>
          </p:cNvSpPr>
          <p:nvPr>
            <p:ph type="ftr" sz="quarter" idx="3"/>
          </p:nvPr>
        </p:nvSpPr>
        <p:spPr/>
        <p:txBody>
          <a:bodyPr/>
          <a:lstStyle/>
          <a:p>
            <a:endParaRPr lang="en-GB" noProof="0" dirty="0"/>
          </a:p>
        </p:txBody>
      </p:sp>
      <p:sp>
        <p:nvSpPr>
          <p:cNvPr id="5" name="Date Placeholder 4">
            <a:extLst>
              <a:ext uri="{FF2B5EF4-FFF2-40B4-BE49-F238E27FC236}">
                <a16:creationId xmlns:a16="http://schemas.microsoft.com/office/drawing/2014/main" id="{0C02303A-5959-6394-F448-74812FCFF20C}"/>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E08B4297-50BD-1A03-5CDA-89258E248DA7}"/>
              </a:ext>
            </a:extLst>
          </p:cNvPr>
          <p:cNvSpPr>
            <a:spLocks noGrp="1"/>
          </p:cNvSpPr>
          <p:nvPr>
            <p:ph type="sldNum" sz="quarter" idx="4"/>
          </p:nvPr>
        </p:nvSpPr>
        <p:spPr/>
        <p:txBody>
          <a:bodyPr/>
          <a:lstStyle/>
          <a:p>
            <a:r>
              <a:rPr lang="en-GB" noProof="0"/>
              <a:t>|  </a:t>
            </a:r>
            <a:fld id="{CDC8994D-33BE-6F4B-918B-78B2D731EB1C}" type="slidenum">
              <a:rPr lang="en-GB" noProof="0" smtClean="0"/>
              <a:pPr/>
              <a:t>30</a:t>
            </a:fld>
            <a:endParaRPr lang="en-GB" noProof="0"/>
          </a:p>
        </p:txBody>
      </p:sp>
    </p:spTree>
    <p:extLst>
      <p:ext uri="{BB962C8B-B14F-4D97-AF65-F5344CB8AC3E}">
        <p14:creationId xmlns:p14="http://schemas.microsoft.com/office/powerpoint/2010/main" val="2532159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C56D-F66F-EB4D-5F0C-75CFC99D7C09}"/>
              </a:ext>
            </a:extLst>
          </p:cNvPr>
          <p:cNvSpPr>
            <a:spLocks noGrp="1"/>
          </p:cNvSpPr>
          <p:nvPr>
            <p:ph type="title"/>
          </p:nvPr>
        </p:nvSpPr>
        <p:spPr>
          <a:xfrm>
            <a:off x="410400" y="642118"/>
            <a:ext cx="10515600" cy="645616"/>
          </a:xfrm>
        </p:spPr>
        <p:txBody>
          <a:bodyPr/>
          <a:lstStyle/>
          <a:p>
            <a:r>
              <a:rPr lang="fi-FI" dirty="0" err="1"/>
              <a:t>Window</a:t>
            </a:r>
            <a:r>
              <a:rPr lang="fi-FI" dirty="0"/>
              <a:t> </a:t>
            </a:r>
            <a:r>
              <a:rPr lang="fi-FI" dirty="0" err="1"/>
              <a:t>types</a:t>
            </a:r>
            <a:endParaRPr lang="fi-FI" dirty="0"/>
          </a:p>
        </p:txBody>
      </p:sp>
      <p:sp>
        <p:nvSpPr>
          <p:cNvPr id="3" name="Content Placeholder 2">
            <a:extLst>
              <a:ext uri="{FF2B5EF4-FFF2-40B4-BE49-F238E27FC236}">
                <a16:creationId xmlns:a16="http://schemas.microsoft.com/office/drawing/2014/main" id="{114D5E24-E185-B528-C06F-FE54AA64306B}"/>
              </a:ext>
            </a:extLst>
          </p:cNvPr>
          <p:cNvSpPr>
            <a:spLocks noGrp="1"/>
          </p:cNvSpPr>
          <p:nvPr>
            <p:ph idx="1"/>
          </p:nvPr>
        </p:nvSpPr>
        <p:spPr>
          <a:xfrm>
            <a:off x="346842" y="1291994"/>
            <a:ext cx="10421502" cy="2467412"/>
          </a:xfrm>
        </p:spPr>
        <p:txBody>
          <a:bodyPr/>
          <a:lstStyle/>
          <a:p>
            <a:r>
              <a:rPr lang="fi-FI" dirty="0" err="1"/>
              <a:t>When</a:t>
            </a:r>
            <a:r>
              <a:rPr lang="fi-FI" dirty="0"/>
              <a:t> </a:t>
            </a:r>
            <a:r>
              <a:rPr lang="fi-FI" dirty="0" err="1"/>
              <a:t>taking</a:t>
            </a:r>
            <a:r>
              <a:rPr lang="fi-FI" dirty="0"/>
              <a:t> a </a:t>
            </a:r>
            <a:r>
              <a:rPr lang="fi-FI" dirty="0" err="1"/>
              <a:t>frame</a:t>
            </a:r>
            <a:r>
              <a:rPr lang="fi-FI" dirty="0"/>
              <a:t> </a:t>
            </a:r>
            <a:r>
              <a:rPr lang="fi-FI" dirty="0" err="1"/>
              <a:t>or</a:t>
            </a:r>
            <a:r>
              <a:rPr lang="fi-FI" dirty="0"/>
              <a:t> </a:t>
            </a:r>
            <a:r>
              <a:rPr lang="fi-FI" dirty="0" err="1"/>
              <a:t>window</a:t>
            </a:r>
            <a:r>
              <a:rPr lang="fi-FI" dirty="0"/>
              <a:t> of data it is </a:t>
            </a:r>
            <a:r>
              <a:rPr lang="fi-FI" dirty="0" err="1"/>
              <a:t>possible</a:t>
            </a:r>
            <a:r>
              <a:rPr lang="fi-FI" dirty="0"/>
              <a:t> to </a:t>
            </a:r>
            <a:r>
              <a:rPr lang="fi-FI" dirty="0" err="1"/>
              <a:t>weight</a:t>
            </a:r>
            <a:r>
              <a:rPr lang="fi-FI" dirty="0"/>
              <a:t> it for </a:t>
            </a:r>
            <a:r>
              <a:rPr lang="fi-FI" dirty="0" err="1"/>
              <a:t>different</a:t>
            </a:r>
            <a:r>
              <a:rPr lang="fi-FI" dirty="0"/>
              <a:t> </a:t>
            </a:r>
            <a:r>
              <a:rPr lang="fi-FI" dirty="0" err="1"/>
              <a:t>purposes</a:t>
            </a:r>
            <a:endParaRPr lang="fi-FI" dirty="0"/>
          </a:p>
          <a:p>
            <a:pPr lvl="1"/>
            <a:r>
              <a:rPr lang="fi-FI" dirty="0" err="1"/>
              <a:t>Uniform</a:t>
            </a:r>
            <a:r>
              <a:rPr lang="fi-FI" dirty="0"/>
              <a:t>, </a:t>
            </a:r>
            <a:r>
              <a:rPr lang="fi-FI" dirty="0" err="1"/>
              <a:t>rectangular</a:t>
            </a:r>
            <a:r>
              <a:rPr lang="fi-FI" dirty="0"/>
              <a:t> </a:t>
            </a:r>
            <a:r>
              <a:rPr lang="fi-FI" dirty="0" err="1"/>
              <a:t>window</a:t>
            </a:r>
            <a:r>
              <a:rPr lang="fi-FI" dirty="0"/>
              <a:t> (</a:t>
            </a:r>
            <a:r>
              <a:rPr lang="fi-FI" dirty="0" err="1"/>
              <a:t>previous</a:t>
            </a:r>
            <a:r>
              <a:rPr lang="fi-FI" dirty="0"/>
              <a:t> </a:t>
            </a:r>
            <a:r>
              <a:rPr lang="fi-FI" dirty="0" err="1"/>
              <a:t>slides</a:t>
            </a:r>
            <a:r>
              <a:rPr lang="fi-FI" dirty="0"/>
              <a:t>) </a:t>
            </a:r>
            <a:r>
              <a:rPr lang="fi-FI" dirty="0" err="1"/>
              <a:t>every</a:t>
            </a:r>
            <a:r>
              <a:rPr lang="fi-FI" dirty="0"/>
              <a:t> </a:t>
            </a:r>
            <a:r>
              <a:rPr lang="fi-FI" dirty="0" err="1"/>
              <a:t>sample</a:t>
            </a:r>
            <a:r>
              <a:rPr lang="fi-FI" dirty="0"/>
              <a:t> is </a:t>
            </a:r>
            <a:r>
              <a:rPr lang="fi-FI" dirty="0" err="1"/>
              <a:t>multiplied</a:t>
            </a:r>
            <a:r>
              <a:rPr lang="fi-FI" dirty="0"/>
              <a:t> </a:t>
            </a:r>
            <a:r>
              <a:rPr lang="fi-FI" dirty="0" err="1"/>
              <a:t>by</a:t>
            </a:r>
            <a:r>
              <a:rPr lang="fi-FI" dirty="0"/>
              <a:t> </a:t>
            </a:r>
            <a:r>
              <a:rPr lang="fi-FI" dirty="0" err="1"/>
              <a:t>one</a:t>
            </a:r>
            <a:r>
              <a:rPr lang="fi-FI" dirty="0"/>
              <a:t> (</a:t>
            </a:r>
            <a:r>
              <a:rPr lang="fi-FI" dirty="0" err="1"/>
              <a:t>most</a:t>
            </a:r>
            <a:r>
              <a:rPr lang="fi-FI" dirty="0"/>
              <a:t> </a:t>
            </a:r>
            <a:r>
              <a:rPr lang="fi-FI" dirty="0" err="1"/>
              <a:t>commonly</a:t>
            </a:r>
            <a:r>
              <a:rPr lang="fi-FI" dirty="0"/>
              <a:t> </a:t>
            </a:r>
            <a:r>
              <a:rPr lang="fi-FI" dirty="0" err="1"/>
              <a:t>used</a:t>
            </a:r>
            <a:r>
              <a:rPr lang="fi-FI" dirty="0"/>
              <a:t>) and </a:t>
            </a:r>
            <a:r>
              <a:rPr lang="fi-FI" dirty="0" err="1"/>
              <a:t>the</a:t>
            </a:r>
            <a:r>
              <a:rPr lang="fi-FI" dirty="0"/>
              <a:t> </a:t>
            </a:r>
            <a:r>
              <a:rPr lang="fi-FI" dirty="0" err="1"/>
              <a:t>windows</a:t>
            </a:r>
            <a:r>
              <a:rPr lang="fi-FI" dirty="0"/>
              <a:t> </a:t>
            </a:r>
            <a:r>
              <a:rPr lang="fi-FI" dirty="0" err="1"/>
              <a:t>are</a:t>
            </a:r>
            <a:r>
              <a:rPr lang="fi-FI" dirty="0"/>
              <a:t> </a:t>
            </a:r>
            <a:r>
              <a:rPr lang="fi-FI" dirty="0" err="1"/>
              <a:t>consecutive</a:t>
            </a:r>
            <a:r>
              <a:rPr lang="fi-FI" dirty="0"/>
              <a:t>, non-</a:t>
            </a:r>
            <a:r>
              <a:rPr lang="fi-FI" dirty="0" err="1"/>
              <a:t>overlapping</a:t>
            </a:r>
            <a:endParaRPr lang="fi-FI" dirty="0"/>
          </a:p>
          <a:p>
            <a:pPr lvl="1"/>
            <a:r>
              <a:rPr lang="fi-FI" dirty="0"/>
              <a:t>For </a:t>
            </a:r>
            <a:r>
              <a:rPr lang="fi-FI" dirty="0" err="1"/>
              <a:t>example</a:t>
            </a:r>
            <a:r>
              <a:rPr lang="fi-FI" dirty="0"/>
              <a:t>, </a:t>
            </a:r>
            <a:r>
              <a:rPr lang="fi-FI" dirty="0" err="1"/>
              <a:t>Hamming</a:t>
            </a:r>
            <a:r>
              <a:rPr lang="fi-FI" dirty="0"/>
              <a:t> </a:t>
            </a:r>
            <a:r>
              <a:rPr lang="fi-FI" dirty="0" err="1"/>
              <a:t>will</a:t>
            </a:r>
            <a:r>
              <a:rPr lang="fi-FI" dirty="0"/>
              <a:t> </a:t>
            </a:r>
            <a:r>
              <a:rPr lang="fi-FI" dirty="0" err="1"/>
              <a:t>weight</a:t>
            </a:r>
            <a:r>
              <a:rPr lang="fi-FI" dirty="0"/>
              <a:t> </a:t>
            </a:r>
            <a:r>
              <a:rPr lang="fi-FI" dirty="0" err="1"/>
              <a:t>the</a:t>
            </a:r>
            <a:r>
              <a:rPr lang="fi-FI" dirty="0"/>
              <a:t> </a:t>
            </a:r>
            <a:r>
              <a:rPr lang="fi-FI" dirty="0" err="1"/>
              <a:t>edges</a:t>
            </a:r>
            <a:r>
              <a:rPr lang="fi-FI" dirty="0"/>
              <a:t> </a:t>
            </a:r>
            <a:r>
              <a:rPr lang="fi-FI" dirty="0" err="1"/>
              <a:t>less</a:t>
            </a:r>
            <a:r>
              <a:rPr lang="fi-FI" dirty="0"/>
              <a:t> </a:t>
            </a:r>
            <a:r>
              <a:rPr lang="fi-FI" dirty="0" err="1"/>
              <a:t>than</a:t>
            </a:r>
            <a:r>
              <a:rPr lang="fi-FI" dirty="0"/>
              <a:t> </a:t>
            </a:r>
            <a:r>
              <a:rPr lang="fi-FI" dirty="0" err="1"/>
              <a:t>the</a:t>
            </a:r>
            <a:r>
              <a:rPr lang="fi-FI" dirty="0"/>
              <a:t> center</a:t>
            </a:r>
          </a:p>
          <a:p>
            <a:pPr lvl="2"/>
            <a:r>
              <a:rPr lang="fi-FI" dirty="0" err="1"/>
              <a:t>Useful</a:t>
            </a:r>
            <a:r>
              <a:rPr lang="fi-FI" dirty="0"/>
              <a:t> </a:t>
            </a:r>
            <a:r>
              <a:rPr lang="fi-FI" dirty="0" err="1"/>
              <a:t>when</a:t>
            </a:r>
            <a:r>
              <a:rPr lang="fi-FI" dirty="0"/>
              <a:t> </a:t>
            </a:r>
            <a:r>
              <a:rPr lang="fi-FI" dirty="0" err="1"/>
              <a:t>using</a:t>
            </a:r>
            <a:r>
              <a:rPr lang="fi-FI" dirty="0"/>
              <a:t> </a:t>
            </a:r>
            <a:r>
              <a:rPr lang="fi-FI" dirty="0" err="1"/>
              <a:t>overlapping</a:t>
            </a:r>
            <a:r>
              <a:rPr lang="fi-FI" dirty="0"/>
              <a:t> </a:t>
            </a:r>
            <a:r>
              <a:rPr lang="fi-FI" dirty="0" err="1"/>
              <a:t>windows</a:t>
            </a:r>
            <a:r>
              <a:rPr lang="fi-FI" dirty="0"/>
              <a:t> </a:t>
            </a:r>
            <a:r>
              <a:rPr lang="fi-FI" dirty="0" err="1"/>
              <a:t>procedure</a:t>
            </a:r>
            <a:endParaRPr lang="fi-FI" dirty="0"/>
          </a:p>
          <a:p>
            <a:pPr lvl="3"/>
            <a:r>
              <a:rPr lang="fi-FI" dirty="0" err="1"/>
              <a:t>The</a:t>
            </a:r>
            <a:r>
              <a:rPr lang="fi-FI" dirty="0"/>
              <a:t> </a:t>
            </a:r>
            <a:r>
              <a:rPr lang="fi-FI" dirty="0" err="1"/>
              <a:t>edges</a:t>
            </a:r>
            <a:r>
              <a:rPr lang="fi-FI" dirty="0"/>
              <a:t> </a:t>
            </a:r>
            <a:r>
              <a:rPr lang="fi-FI" dirty="0" err="1"/>
              <a:t>from</a:t>
            </a:r>
            <a:r>
              <a:rPr lang="fi-FI" dirty="0"/>
              <a:t> </a:t>
            </a:r>
            <a:r>
              <a:rPr lang="fi-FI" dirty="0" err="1"/>
              <a:t>two</a:t>
            </a:r>
            <a:r>
              <a:rPr lang="fi-FI" dirty="0"/>
              <a:t> </a:t>
            </a:r>
            <a:r>
              <a:rPr lang="fi-FI" dirty="0" err="1"/>
              <a:t>overlapped</a:t>
            </a:r>
            <a:r>
              <a:rPr lang="fi-FI" dirty="0"/>
              <a:t> </a:t>
            </a:r>
            <a:r>
              <a:rPr lang="fi-FI" dirty="0" err="1"/>
              <a:t>consecutive</a:t>
            </a:r>
            <a:r>
              <a:rPr lang="fi-FI" dirty="0"/>
              <a:t> </a:t>
            </a:r>
            <a:r>
              <a:rPr lang="fi-FI" dirty="0" err="1"/>
              <a:t>frames</a:t>
            </a:r>
            <a:r>
              <a:rPr lang="fi-FI" dirty="0"/>
              <a:t> </a:t>
            </a:r>
          </a:p>
          <a:p>
            <a:pPr marL="1022350" lvl="3" indent="0">
              <a:buNone/>
            </a:pPr>
            <a:r>
              <a:rPr lang="fi-FI" dirty="0"/>
              <a:t>  </a:t>
            </a:r>
            <a:r>
              <a:rPr lang="fi-FI" dirty="0" err="1"/>
              <a:t>are</a:t>
            </a:r>
            <a:r>
              <a:rPr lang="fi-FI" dirty="0"/>
              <a:t> </a:t>
            </a:r>
            <a:r>
              <a:rPr lang="fi-FI" dirty="0" err="1"/>
              <a:t>summed</a:t>
            </a:r>
            <a:r>
              <a:rPr lang="fi-FI" dirty="0"/>
              <a:t> in </a:t>
            </a:r>
            <a:r>
              <a:rPr lang="fi-FI" dirty="0" err="1"/>
              <a:t>final</a:t>
            </a:r>
            <a:r>
              <a:rPr lang="fi-FI" dirty="0"/>
              <a:t> </a:t>
            </a:r>
            <a:r>
              <a:rPr lang="fi-FI" dirty="0" err="1"/>
              <a:t>outcome</a:t>
            </a:r>
            <a:endParaRPr lang="fi-FI" dirty="0"/>
          </a:p>
          <a:p>
            <a:pPr marL="355600" lvl="1" indent="0">
              <a:buNone/>
            </a:pPr>
            <a:r>
              <a:rPr lang="fi-FI" sz="1800" dirty="0" err="1"/>
              <a:t>There</a:t>
            </a:r>
            <a:r>
              <a:rPr lang="fi-FI" sz="1800" dirty="0"/>
              <a:t> </a:t>
            </a:r>
            <a:r>
              <a:rPr lang="fi-FI" sz="1800" dirty="0" err="1"/>
              <a:t>are</a:t>
            </a:r>
            <a:r>
              <a:rPr lang="fi-FI" sz="1800" dirty="0"/>
              <a:t> </a:t>
            </a:r>
            <a:r>
              <a:rPr lang="fi-FI" sz="1800" dirty="0" err="1"/>
              <a:t>several</a:t>
            </a:r>
            <a:r>
              <a:rPr lang="fi-FI" sz="1800" dirty="0"/>
              <a:t> </a:t>
            </a:r>
            <a:r>
              <a:rPr lang="fi-FI" sz="1800" dirty="0" err="1"/>
              <a:t>window</a:t>
            </a:r>
            <a:r>
              <a:rPr lang="fi-FI" sz="1800" dirty="0"/>
              <a:t> </a:t>
            </a:r>
            <a:r>
              <a:rPr lang="fi-FI" sz="1800" dirty="0" err="1"/>
              <a:t>types</a:t>
            </a:r>
            <a:r>
              <a:rPr lang="fi-FI" sz="1800" dirty="0"/>
              <a:t> </a:t>
            </a:r>
            <a:r>
              <a:rPr lang="fi-FI" sz="1800" dirty="0" err="1"/>
              <a:t>available</a:t>
            </a:r>
            <a:endParaRPr lang="fi-FI" sz="1800" dirty="0"/>
          </a:p>
          <a:p>
            <a:pPr marL="355600" lvl="1" indent="0">
              <a:buNone/>
            </a:pPr>
            <a:r>
              <a:rPr lang="fi-FI" sz="1800" b="1" dirty="0" err="1"/>
              <a:t>However</a:t>
            </a:r>
            <a:r>
              <a:rPr lang="fi-FI" sz="1800" b="1" dirty="0"/>
              <a:t>: </a:t>
            </a:r>
            <a:r>
              <a:rPr lang="fi-FI" sz="1800" b="1" dirty="0" err="1"/>
              <a:t>generally</a:t>
            </a:r>
            <a:r>
              <a:rPr lang="fi-FI" sz="1800" b="1" dirty="0"/>
              <a:t> </a:t>
            </a:r>
            <a:r>
              <a:rPr lang="fi-FI" sz="1800" b="1" dirty="0" err="1"/>
              <a:t>they</a:t>
            </a:r>
            <a:r>
              <a:rPr lang="fi-FI" sz="1800" b="1" dirty="0"/>
              <a:t> </a:t>
            </a:r>
            <a:r>
              <a:rPr lang="fi-FI" sz="1800" b="1" dirty="0" err="1"/>
              <a:t>are</a:t>
            </a:r>
            <a:r>
              <a:rPr lang="fi-FI" sz="1800" b="1" dirty="0"/>
              <a:t> </a:t>
            </a:r>
            <a:r>
              <a:rPr lang="fi-FI" sz="1800" b="1" dirty="0" err="1"/>
              <a:t>not</a:t>
            </a:r>
            <a:r>
              <a:rPr lang="fi-FI" sz="1800" b="1" dirty="0"/>
              <a:t> </a:t>
            </a:r>
            <a:r>
              <a:rPr lang="fi-FI" sz="1800" b="1" dirty="0" err="1"/>
              <a:t>needed</a:t>
            </a:r>
            <a:r>
              <a:rPr lang="fi-FI" sz="1800" b="1" dirty="0"/>
              <a:t> </a:t>
            </a:r>
          </a:p>
          <a:p>
            <a:pPr marL="355600" lvl="1" indent="0">
              <a:buNone/>
            </a:pPr>
            <a:r>
              <a:rPr lang="fi-FI" sz="1800" b="1" dirty="0" err="1"/>
              <a:t>with</a:t>
            </a:r>
            <a:r>
              <a:rPr lang="fi-FI" sz="1800" b="1" dirty="0"/>
              <a:t> </a:t>
            </a:r>
            <a:r>
              <a:rPr lang="fi-FI" sz="1800" b="1" dirty="0" err="1"/>
              <a:t>machine</a:t>
            </a:r>
            <a:r>
              <a:rPr lang="fi-FI" sz="1800" b="1" dirty="0"/>
              <a:t> </a:t>
            </a:r>
            <a:r>
              <a:rPr lang="fi-FI" sz="1800" b="1" dirty="0" err="1"/>
              <a:t>learning</a:t>
            </a:r>
            <a:r>
              <a:rPr lang="fi-FI" sz="1800" b="1" dirty="0"/>
              <a:t>, </a:t>
            </a:r>
            <a:r>
              <a:rPr lang="fi-FI" sz="1800" b="1" dirty="0" err="1"/>
              <a:t>uniform</a:t>
            </a:r>
            <a:r>
              <a:rPr lang="fi-FI" sz="1800" b="1" dirty="0"/>
              <a:t> </a:t>
            </a:r>
            <a:r>
              <a:rPr lang="fi-FI" sz="1800" b="1" dirty="0" err="1"/>
              <a:t>windowing</a:t>
            </a:r>
            <a:r>
              <a:rPr lang="fi-FI" sz="1800" b="1" dirty="0"/>
              <a:t> </a:t>
            </a:r>
          </a:p>
          <a:p>
            <a:pPr marL="355600" lvl="1" indent="0">
              <a:buNone/>
            </a:pPr>
            <a:r>
              <a:rPr lang="fi-FI" sz="1800" b="1" dirty="0"/>
              <a:t>is </a:t>
            </a:r>
            <a:r>
              <a:rPr lang="fi-FI" sz="1800" b="1" dirty="0" err="1"/>
              <a:t>enough</a:t>
            </a:r>
            <a:r>
              <a:rPr lang="fi-FI" sz="1800" b="1" dirty="0"/>
              <a:t> </a:t>
            </a:r>
          </a:p>
        </p:txBody>
      </p:sp>
      <p:sp>
        <p:nvSpPr>
          <p:cNvPr id="4" name="Footer Placeholder 3">
            <a:extLst>
              <a:ext uri="{FF2B5EF4-FFF2-40B4-BE49-F238E27FC236}">
                <a16:creationId xmlns:a16="http://schemas.microsoft.com/office/drawing/2014/main" id="{ECA1D3BA-AC7C-D072-91CC-5661F95529CE}"/>
              </a:ext>
            </a:extLst>
          </p:cNvPr>
          <p:cNvSpPr>
            <a:spLocks noGrp="1"/>
          </p:cNvSpPr>
          <p:nvPr>
            <p:ph type="ftr" sz="quarter" idx="3"/>
          </p:nvPr>
        </p:nvSpPr>
        <p:spPr/>
        <p:txBody>
          <a:bodyPr/>
          <a:lstStyle/>
          <a:p>
            <a:endParaRPr lang="en-GB" noProof="0" dirty="0"/>
          </a:p>
        </p:txBody>
      </p:sp>
      <p:sp>
        <p:nvSpPr>
          <p:cNvPr id="5" name="Date Placeholder 4">
            <a:extLst>
              <a:ext uri="{FF2B5EF4-FFF2-40B4-BE49-F238E27FC236}">
                <a16:creationId xmlns:a16="http://schemas.microsoft.com/office/drawing/2014/main" id="{4AA4A4D1-E80B-1CBB-64B5-F634657D971A}"/>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E8400E10-E3AC-ABE9-0850-547C085D5109}"/>
              </a:ext>
            </a:extLst>
          </p:cNvPr>
          <p:cNvSpPr>
            <a:spLocks noGrp="1"/>
          </p:cNvSpPr>
          <p:nvPr>
            <p:ph type="sldNum" sz="quarter" idx="4"/>
          </p:nvPr>
        </p:nvSpPr>
        <p:spPr/>
        <p:txBody>
          <a:bodyPr/>
          <a:lstStyle/>
          <a:p>
            <a:r>
              <a:rPr lang="en-GB" noProof="0"/>
              <a:t>|  </a:t>
            </a:r>
            <a:fld id="{CDC8994D-33BE-6F4B-918B-78B2D731EB1C}" type="slidenum">
              <a:rPr lang="en-GB" noProof="0" smtClean="0"/>
              <a:pPr/>
              <a:t>31</a:t>
            </a:fld>
            <a:endParaRPr lang="en-GB" noProof="0"/>
          </a:p>
        </p:txBody>
      </p:sp>
      <p:pic>
        <p:nvPicPr>
          <p:cNvPr id="10" name="Picture 9">
            <a:extLst>
              <a:ext uri="{FF2B5EF4-FFF2-40B4-BE49-F238E27FC236}">
                <a16:creationId xmlns:a16="http://schemas.microsoft.com/office/drawing/2014/main" id="{EBC4F583-E3EA-C0F0-9AE6-FE7C87764226}"/>
              </a:ext>
            </a:extLst>
          </p:cNvPr>
          <p:cNvPicPr>
            <a:picLocks noChangeAspect="1"/>
          </p:cNvPicPr>
          <p:nvPr/>
        </p:nvPicPr>
        <p:blipFill>
          <a:blip r:embed="rId2"/>
          <a:stretch>
            <a:fillRect/>
          </a:stretch>
        </p:blipFill>
        <p:spPr>
          <a:xfrm>
            <a:off x="8408885" y="4230140"/>
            <a:ext cx="3288120" cy="2333505"/>
          </a:xfrm>
          <a:prstGeom prst="rect">
            <a:avLst/>
          </a:prstGeom>
        </p:spPr>
      </p:pic>
      <p:pic>
        <p:nvPicPr>
          <p:cNvPr id="12" name="Picture 11">
            <a:extLst>
              <a:ext uri="{FF2B5EF4-FFF2-40B4-BE49-F238E27FC236}">
                <a16:creationId xmlns:a16="http://schemas.microsoft.com/office/drawing/2014/main" id="{82BE0DA5-9AE6-4B43-E21B-0DDAE5885A33}"/>
              </a:ext>
            </a:extLst>
          </p:cNvPr>
          <p:cNvPicPr>
            <a:picLocks noChangeAspect="1"/>
          </p:cNvPicPr>
          <p:nvPr/>
        </p:nvPicPr>
        <p:blipFill>
          <a:blip r:embed="rId3"/>
          <a:stretch>
            <a:fillRect/>
          </a:stretch>
        </p:blipFill>
        <p:spPr>
          <a:xfrm>
            <a:off x="5594553" y="5222328"/>
            <a:ext cx="2438400" cy="1143000"/>
          </a:xfrm>
          <a:prstGeom prst="rect">
            <a:avLst/>
          </a:prstGeom>
        </p:spPr>
      </p:pic>
    </p:spTree>
    <p:extLst>
      <p:ext uri="{BB962C8B-B14F-4D97-AF65-F5344CB8AC3E}">
        <p14:creationId xmlns:p14="http://schemas.microsoft.com/office/powerpoint/2010/main" val="146120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5141-6A91-A660-9269-08E53754BDC1}"/>
              </a:ext>
            </a:extLst>
          </p:cNvPr>
          <p:cNvSpPr>
            <a:spLocks noGrp="1"/>
          </p:cNvSpPr>
          <p:nvPr>
            <p:ph type="title"/>
          </p:nvPr>
        </p:nvSpPr>
        <p:spPr/>
        <p:txBody>
          <a:bodyPr/>
          <a:lstStyle/>
          <a:p>
            <a:r>
              <a:rPr lang="fi-FI" dirty="0"/>
              <a:t>Machine </a:t>
            </a:r>
            <a:r>
              <a:rPr lang="fi-FI" dirty="0" err="1"/>
              <a:t>learning</a:t>
            </a:r>
            <a:endParaRPr lang="fi-FI" dirty="0"/>
          </a:p>
        </p:txBody>
      </p:sp>
      <p:sp>
        <p:nvSpPr>
          <p:cNvPr id="3" name="Content Placeholder 2">
            <a:extLst>
              <a:ext uri="{FF2B5EF4-FFF2-40B4-BE49-F238E27FC236}">
                <a16:creationId xmlns:a16="http://schemas.microsoft.com/office/drawing/2014/main" id="{291D2BF3-7AD4-7156-01F1-EB29DF8A589B}"/>
              </a:ext>
            </a:extLst>
          </p:cNvPr>
          <p:cNvSpPr>
            <a:spLocks noGrp="1"/>
          </p:cNvSpPr>
          <p:nvPr>
            <p:ph idx="1"/>
          </p:nvPr>
        </p:nvSpPr>
        <p:spPr/>
        <p:txBody>
          <a:bodyPr/>
          <a:lstStyle/>
          <a:p>
            <a:r>
              <a:rPr lang="fi-FI" sz="2400" dirty="0" err="1"/>
              <a:t>Neural</a:t>
            </a:r>
            <a:r>
              <a:rPr lang="fi-FI" sz="2400" dirty="0"/>
              <a:t> </a:t>
            </a:r>
            <a:r>
              <a:rPr lang="fi-FI" sz="2400" dirty="0" err="1"/>
              <a:t>networks</a:t>
            </a:r>
            <a:r>
              <a:rPr lang="fi-FI" sz="2400" dirty="0"/>
              <a:t> </a:t>
            </a:r>
            <a:r>
              <a:rPr lang="fi-FI" sz="2400" dirty="0" err="1"/>
              <a:t>has</a:t>
            </a:r>
            <a:r>
              <a:rPr lang="fi-FI" sz="2400" dirty="0"/>
              <a:t> </a:t>
            </a:r>
            <a:r>
              <a:rPr lang="fi-FI" sz="2400" dirty="0" err="1"/>
              <a:t>become</a:t>
            </a:r>
            <a:r>
              <a:rPr lang="fi-FI" sz="2400" dirty="0"/>
              <a:t> </a:t>
            </a:r>
            <a:r>
              <a:rPr lang="fi-FI" sz="2400" dirty="0" err="1"/>
              <a:t>dominant</a:t>
            </a:r>
            <a:r>
              <a:rPr lang="fi-FI" sz="2400" dirty="0"/>
              <a:t> </a:t>
            </a:r>
            <a:r>
              <a:rPr lang="fi-FI" sz="2400" dirty="0" err="1"/>
              <a:t>mechanism</a:t>
            </a:r>
            <a:r>
              <a:rPr lang="fi-FI" sz="2400" dirty="0"/>
              <a:t> for regression and </a:t>
            </a:r>
            <a:r>
              <a:rPr lang="fi-FI" sz="2400" dirty="0" err="1"/>
              <a:t>classification</a:t>
            </a:r>
            <a:r>
              <a:rPr lang="fi-FI" sz="2400" dirty="0"/>
              <a:t> etc. </a:t>
            </a:r>
            <a:r>
              <a:rPr lang="fi-FI" sz="2400" dirty="0" err="1"/>
              <a:t>problems</a:t>
            </a:r>
            <a:endParaRPr lang="fi-FI" sz="2400" dirty="0"/>
          </a:p>
          <a:p>
            <a:pPr lvl="1"/>
            <a:r>
              <a:rPr lang="fi-FI" sz="2000" dirty="0" err="1"/>
              <a:t>Increasing</a:t>
            </a:r>
            <a:r>
              <a:rPr lang="fi-FI" sz="2000" dirty="0"/>
              <a:t> </a:t>
            </a:r>
            <a:r>
              <a:rPr lang="fi-FI" sz="2000" dirty="0" err="1"/>
              <a:t>the</a:t>
            </a:r>
            <a:r>
              <a:rPr lang="fi-FI" sz="2000" dirty="0"/>
              <a:t> </a:t>
            </a:r>
            <a:r>
              <a:rPr lang="fi-FI" sz="2000" dirty="0" err="1"/>
              <a:t>size</a:t>
            </a:r>
            <a:r>
              <a:rPr lang="fi-FI" sz="2000" dirty="0"/>
              <a:t> and </a:t>
            </a:r>
            <a:r>
              <a:rPr lang="fi-FI" sz="2000" dirty="0" err="1"/>
              <a:t>make</a:t>
            </a:r>
            <a:r>
              <a:rPr lang="fi-FI" sz="2000" dirty="0"/>
              <a:t> </a:t>
            </a:r>
            <a:r>
              <a:rPr lang="fi-FI" sz="2000" dirty="0" err="1"/>
              <a:t>more</a:t>
            </a:r>
            <a:r>
              <a:rPr lang="fi-FI" sz="2000" dirty="0"/>
              <a:t> </a:t>
            </a:r>
            <a:r>
              <a:rPr lang="fi-FI" sz="2000" dirty="0" err="1"/>
              <a:t>complicated</a:t>
            </a:r>
            <a:r>
              <a:rPr lang="fi-FI" sz="2000" dirty="0"/>
              <a:t> </a:t>
            </a:r>
            <a:r>
              <a:rPr lang="fi-FI" sz="2000" dirty="0" err="1"/>
              <a:t>architecture</a:t>
            </a:r>
            <a:r>
              <a:rPr lang="fi-FI" sz="2000" dirty="0"/>
              <a:t> </a:t>
            </a:r>
          </a:p>
          <a:p>
            <a:pPr marL="314325" lvl="1" indent="0">
              <a:buNone/>
            </a:pPr>
            <a:r>
              <a:rPr lang="fi-FI" sz="2000" dirty="0"/>
              <a:t>  -&gt; </a:t>
            </a:r>
            <a:r>
              <a:rPr lang="fi-FI" sz="2000" dirty="0" err="1"/>
              <a:t>deep</a:t>
            </a:r>
            <a:r>
              <a:rPr lang="fi-FI" sz="2000" dirty="0"/>
              <a:t> </a:t>
            </a:r>
            <a:r>
              <a:rPr lang="fi-FI" sz="2000" dirty="0" err="1"/>
              <a:t>networks</a:t>
            </a:r>
            <a:endParaRPr lang="fi-FI" sz="2000" dirty="0"/>
          </a:p>
          <a:p>
            <a:pPr lvl="1"/>
            <a:r>
              <a:rPr lang="fi-FI" sz="2000" dirty="0" err="1"/>
              <a:t>Increasing</a:t>
            </a:r>
            <a:r>
              <a:rPr lang="fi-FI" sz="2000" dirty="0"/>
              <a:t> </a:t>
            </a:r>
            <a:r>
              <a:rPr lang="fi-FI" sz="2000" dirty="0" err="1"/>
              <a:t>the</a:t>
            </a:r>
            <a:r>
              <a:rPr lang="fi-FI" sz="2000" dirty="0"/>
              <a:t> </a:t>
            </a:r>
            <a:r>
              <a:rPr lang="fi-FI" sz="2000" dirty="0" err="1"/>
              <a:t>size</a:t>
            </a:r>
            <a:r>
              <a:rPr lang="fi-FI" sz="2000" dirty="0"/>
              <a:t> and </a:t>
            </a:r>
            <a:r>
              <a:rPr lang="fi-FI" sz="2000" dirty="0" err="1"/>
              <a:t>architecture</a:t>
            </a:r>
            <a:r>
              <a:rPr lang="fi-FI" sz="2000" dirty="0"/>
              <a:t> </a:t>
            </a:r>
            <a:r>
              <a:rPr lang="fi-FI" sz="2000" dirty="0" err="1"/>
              <a:t>even</a:t>
            </a:r>
            <a:r>
              <a:rPr lang="fi-FI" sz="2000" dirty="0"/>
              <a:t> </a:t>
            </a:r>
            <a:r>
              <a:rPr lang="fi-FI" sz="2000" dirty="0" err="1"/>
              <a:t>more</a:t>
            </a:r>
            <a:r>
              <a:rPr lang="fi-FI" sz="2000" dirty="0"/>
              <a:t> -&gt; AI</a:t>
            </a:r>
          </a:p>
          <a:p>
            <a:endParaRPr lang="fi-FI" dirty="0"/>
          </a:p>
          <a:p>
            <a:r>
              <a:rPr lang="fi-FI" sz="2400" dirty="0" err="1"/>
              <a:t>Other</a:t>
            </a:r>
            <a:r>
              <a:rPr lang="fi-FI" sz="2400" dirty="0"/>
              <a:t> </a:t>
            </a:r>
            <a:r>
              <a:rPr lang="fi-FI" sz="2400" dirty="0" err="1"/>
              <a:t>machine</a:t>
            </a:r>
            <a:r>
              <a:rPr lang="fi-FI" sz="2400" dirty="0"/>
              <a:t> </a:t>
            </a:r>
            <a:r>
              <a:rPr lang="fi-FI" sz="2400" dirty="0" err="1"/>
              <a:t>learning</a:t>
            </a:r>
            <a:r>
              <a:rPr lang="fi-FI" sz="2400" dirty="0"/>
              <a:t> </a:t>
            </a:r>
            <a:r>
              <a:rPr lang="fi-FI" sz="2400" dirty="0" err="1"/>
              <a:t>mechanisms</a:t>
            </a:r>
            <a:r>
              <a:rPr lang="fi-FI" sz="2400" dirty="0"/>
              <a:t> </a:t>
            </a:r>
            <a:r>
              <a:rPr lang="fi-FI" sz="2400" dirty="0" err="1"/>
              <a:t>are</a:t>
            </a:r>
            <a:r>
              <a:rPr lang="fi-FI" sz="2400" dirty="0"/>
              <a:t>, for </a:t>
            </a:r>
            <a:r>
              <a:rPr lang="fi-FI" sz="2400" dirty="0" err="1"/>
              <a:t>example</a:t>
            </a:r>
            <a:r>
              <a:rPr lang="fi-FI" sz="2400" dirty="0"/>
              <a:t>:</a:t>
            </a:r>
          </a:p>
          <a:p>
            <a:pPr lvl="1"/>
            <a:r>
              <a:rPr lang="fi-FI" sz="2000" dirty="0"/>
              <a:t>Clustering/</a:t>
            </a:r>
            <a:r>
              <a:rPr lang="fi-FI" sz="2000" dirty="0" err="1"/>
              <a:t>classification</a:t>
            </a:r>
            <a:r>
              <a:rPr lang="fi-FI" sz="2000" dirty="0"/>
              <a:t>/regression</a:t>
            </a:r>
          </a:p>
          <a:p>
            <a:pPr lvl="2"/>
            <a:r>
              <a:rPr lang="fi-FI" sz="1800" dirty="0" err="1"/>
              <a:t>Classification</a:t>
            </a:r>
            <a:r>
              <a:rPr lang="fi-FI" sz="1800" dirty="0"/>
              <a:t> </a:t>
            </a:r>
            <a:r>
              <a:rPr lang="fi-FI" sz="1800" dirty="0" err="1"/>
              <a:t>trees</a:t>
            </a:r>
            <a:endParaRPr lang="fi-FI" sz="1800" dirty="0"/>
          </a:p>
          <a:p>
            <a:pPr lvl="2"/>
            <a:r>
              <a:rPr lang="fi-FI" sz="1800" dirty="0" err="1"/>
              <a:t>Self</a:t>
            </a:r>
            <a:r>
              <a:rPr lang="fi-FI" sz="1800" dirty="0"/>
              <a:t> </a:t>
            </a:r>
            <a:r>
              <a:rPr lang="fi-FI" sz="1800" dirty="0" err="1"/>
              <a:t>organizing</a:t>
            </a:r>
            <a:r>
              <a:rPr lang="fi-FI" sz="1800" dirty="0"/>
              <a:t> </a:t>
            </a:r>
            <a:r>
              <a:rPr lang="fi-FI" sz="1800" dirty="0" err="1"/>
              <a:t>maps</a:t>
            </a:r>
            <a:endParaRPr lang="fi-FI" sz="1800" dirty="0"/>
          </a:p>
          <a:p>
            <a:pPr lvl="2"/>
            <a:r>
              <a:rPr lang="fi-FI" sz="1800" dirty="0"/>
              <a:t>K-</a:t>
            </a:r>
            <a:r>
              <a:rPr lang="fi-FI" sz="1800" dirty="0" err="1"/>
              <a:t>means</a:t>
            </a:r>
            <a:r>
              <a:rPr lang="fi-FI" sz="1800" dirty="0"/>
              <a:t> </a:t>
            </a:r>
            <a:r>
              <a:rPr lang="fi-FI" sz="1800" dirty="0" err="1"/>
              <a:t>clustering</a:t>
            </a:r>
            <a:endParaRPr lang="fi-FI" sz="1800" dirty="0"/>
          </a:p>
          <a:p>
            <a:pPr lvl="2"/>
            <a:r>
              <a:rPr lang="fi-FI" sz="1800" dirty="0"/>
              <a:t>Embedded </a:t>
            </a:r>
            <a:r>
              <a:rPr lang="fi-FI" sz="1800" dirty="0" err="1"/>
              <a:t>complex</a:t>
            </a:r>
            <a:r>
              <a:rPr lang="fi-FI" sz="1800" dirty="0"/>
              <a:t> </a:t>
            </a:r>
            <a:r>
              <a:rPr lang="fi-FI" sz="1800" dirty="0" err="1"/>
              <a:t>computational</a:t>
            </a:r>
            <a:r>
              <a:rPr lang="fi-FI" sz="1800" dirty="0"/>
              <a:t> </a:t>
            </a:r>
            <a:r>
              <a:rPr lang="fi-FI" sz="1800" dirty="0" err="1"/>
              <a:t>systems</a:t>
            </a:r>
            <a:r>
              <a:rPr lang="fi-FI" sz="1800" dirty="0"/>
              <a:t>, for </a:t>
            </a:r>
            <a:r>
              <a:rPr lang="fi-FI" sz="1800" dirty="0" err="1"/>
              <a:t>example</a:t>
            </a:r>
            <a:r>
              <a:rPr lang="fi-FI" sz="1800" dirty="0"/>
              <a:t> ARIMA</a:t>
            </a:r>
          </a:p>
          <a:p>
            <a:pPr lvl="2"/>
            <a:r>
              <a:rPr lang="fi-FI" sz="1800" dirty="0" err="1"/>
              <a:t>Etc</a:t>
            </a:r>
            <a:r>
              <a:rPr lang="fi-FI" sz="1800" dirty="0"/>
              <a:t>…</a:t>
            </a:r>
          </a:p>
          <a:p>
            <a:pPr lvl="1"/>
            <a:endParaRPr lang="fi-FI" dirty="0"/>
          </a:p>
        </p:txBody>
      </p:sp>
      <p:sp>
        <p:nvSpPr>
          <p:cNvPr id="4" name="Footer Placeholder 3">
            <a:extLst>
              <a:ext uri="{FF2B5EF4-FFF2-40B4-BE49-F238E27FC236}">
                <a16:creationId xmlns:a16="http://schemas.microsoft.com/office/drawing/2014/main" id="{034601E7-20AE-DA83-DB77-F5D65BBC0F4D}"/>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C05B7680-72D3-2608-B42E-C59B9482C928}"/>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39FD422B-612B-43B6-815C-BE7EC852D91A}"/>
              </a:ext>
            </a:extLst>
          </p:cNvPr>
          <p:cNvSpPr>
            <a:spLocks noGrp="1"/>
          </p:cNvSpPr>
          <p:nvPr>
            <p:ph type="sldNum" sz="quarter" idx="4"/>
          </p:nvPr>
        </p:nvSpPr>
        <p:spPr/>
        <p:txBody>
          <a:bodyPr/>
          <a:lstStyle/>
          <a:p>
            <a:r>
              <a:rPr lang="en-GB" noProof="0"/>
              <a:t>|  </a:t>
            </a:r>
            <a:fld id="{CDC8994D-33BE-6F4B-918B-78B2D731EB1C}" type="slidenum">
              <a:rPr lang="en-GB" noProof="0" smtClean="0"/>
              <a:pPr/>
              <a:t>32</a:t>
            </a:fld>
            <a:endParaRPr lang="en-GB" noProof="0"/>
          </a:p>
        </p:txBody>
      </p:sp>
    </p:spTree>
    <p:extLst>
      <p:ext uri="{BB962C8B-B14F-4D97-AF65-F5344CB8AC3E}">
        <p14:creationId xmlns:p14="http://schemas.microsoft.com/office/powerpoint/2010/main" val="54152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806A2-FE45-8251-DCDD-A472CA63908D}"/>
              </a:ext>
            </a:extLst>
          </p:cNvPr>
          <p:cNvSpPr>
            <a:spLocks noGrp="1"/>
          </p:cNvSpPr>
          <p:nvPr>
            <p:ph type="title"/>
          </p:nvPr>
        </p:nvSpPr>
        <p:spPr/>
        <p:txBody>
          <a:bodyPr/>
          <a:lstStyle/>
          <a:p>
            <a:r>
              <a:rPr lang="fi-FI" dirty="0" err="1"/>
              <a:t>Neural</a:t>
            </a:r>
            <a:r>
              <a:rPr lang="fi-FI" dirty="0"/>
              <a:t> </a:t>
            </a:r>
            <a:r>
              <a:rPr lang="fi-FI" dirty="0" err="1"/>
              <a:t>networks</a:t>
            </a:r>
            <a:endParaRPr lang="fi-FI" dirty="0"/>
          </a:p>
        </p:txBody>
      </p:sp>
      <p:sp>
        <p:nvSpPr>
          <p:cNvPr id="3" name="Content Placeholder 2">
            <a:extLst>
              <a:ext uri="{FF2B5EF4-FFF2-40B4-BE49-F238E27FC236}">
                <a16:creationId xmlns:a16="http://schemas.microsoft.com/office/drawing/2014/main" id="{CA79D6B7-E39C-525B-E450-D0FC048EBE28}"/>
              </a:ext>
            </a:extLst>
          </p:cNvPr>
          <p:cNvSpPr>
            <a:spLocks noGrp="1"/>
          </p:cNvSpPr>
          <p:nvPr>
            <p:ph idx="1"/>
          </p:nvPr>
        </p:nvSpPr>
        <p:spPr/>
        <p:txBody>
          <a:bodyPr/>
          <a:lstStyle/>
          <a:p>
            <a:endParaRPr lang="fi-FI" dirty="0"/>
          </a:p>
          <a:p>
            <a:r>
              <a:rPr lang="fi-FI" dirty="0"/>
              <a:t>Here </a:t>
            </a:r>
            <a:r>
              <a:rPr lang="fi-FI" dirty="0" err="1"/>
              <a:t>are</a:t>
            </a:r>
            <a:r>
              <a:rPr lang="fi-FI" dirty="0"/>
              <a:t> </a:t>
            </a:r>
            <a:r>
              <a:rPr lang="fi-FI" dirty="0" err="1"/>
              <a:t>the</a:t>
            </a:r>
            <a:r>
              <a:rPr lang="fi-FI" dirty="0"/>
              <a:t> </a:t>
            </a:r>
            <a:r>
              <a:rPr lang="fi-FI" dirty="0" err="1"/>
              <a:t>basics</a:t>
            </a:r>
            <a:r>
              <a:rPr lang="fi-FI" dirty="0"/>
              <a:t> of </a:t>
            </a:r>
            <a:r>
              <a:rPr lang="fi-FI" dirty="0" err="1"/>
              <a:t>the</a:t>
            </a:r>
            <a:r>
              <a:rPr lang="fi-FI" dirty="0"/>
              <a:t> </a:t>
            </a:r>
            <a:r>
              <a:rPr lang="fi-FI" dirty="0" err="1"/>
              <a:t>most</a:t>
            </a:r>
            <a:r>
              <a:rPr lang="fi-FI" dirty="0"/>
              <a:t> </a:t>
            </a:r>
            <a:r>
              <a:rPr lang="fi-FI" dirty="0" err="1"/>
              <a:t>common</a:t>
            </a:r>
            <a:r>
              <a:rPr lang="fi-FI" dirty="0"/>
              <a:t> </a:t>
            </a:r>
            <a:r>
              <a:rPr lang="fi-FI" dirty="0" err="1"/>
              <a:t>architechture</a:t>
            </a:r>
            <a:r>
              <a:rPr lang="fi-FI" dirty="0"/>
              <a:t> of </a:t>
            </a:r>
            <a:r>
              <a:rPr lang="fi-FI" dirty="0" err="1"/>
              <a:t>machine</a:t>
            </a:r>
            <a:r>
              <a:rPr lang="fi-FI" dirty="0"/>
              <a:t> </a:t>
            </a:r>
            <a:r>
              <a:rPr lang="fi-FI" dirty="0" err="1"/>
              <a:t>learning</a:t>
            </a:r>
            <a:r>
              <a:rPr lang="fi-FI" dirty="0"/>
              <a:t>, </a:t>
            </a:r>
            <a:r>
              <a:rPr lang="fi-FI" dirty="0" err="1"/>
              <a:t>let</a:t>
            </a:r>
            <a:r>
              <a:rPr lang="fi-FI" dirty="0"/>
              <a:t> as look </a:t>
            </a:r>
            <a:r>
              <a:rPr lang="fi-FI" dirty="0" err="1"/>
              <a:t>the</a:t>
            </a:r>
            <a:r>
              <a:rPr lang="fi-FI" dirty="0"/>
              <a:t> </a:t>
            </a:r>
            <a:r>
              <a:rPr lang="fi-FI" dirty="0" err="1"/>
              <a:t>other</a:t>
            </a:r>
            <a:r>
              <a:rPr lang="fi-FI" dirty="0"/>
              <a:t> </a:t>
            </a:r>
            <a:r>
              <a:rPr lang="fi-FI" dirty="0" err="1"/>
              <a:t>mechanisms</a:t>
            </a:r>
            <a:r>
              <a:rPr lang="fi-FI" dirty="0"/>
              <a:t> </a:t>
            </a:r>
            <a:r>
              <a:rPr lang="fi-FI" dirty="0" err="1"/>
              <a:t>later</a:t>
            </a:r>
            <a:endParaRPr lang="fi-FI" dirty="0"/>
          </a:p>
          <a:p>
            <a:pPr lvl="1"/>
            <a:endParaRPr lang="fi-FI" dirty="0"/>
          </a:p>
          <a:p>
            <a:pPr lvl="1"/>
            <a:r>
              <a:rPr lang="fi-FI" dirty="0" err="1"/>
              <a:t>feedforward</a:t>
            </a:r>
            <a:r>
              <a:rPr lang="fi-FI" dirty="0"/>
              <a:t> </a:t>
            </a:r>
            <a:r>
              <a:rPr lang="fi-FI" dirty="0" err="1"/>
              <a:t>neural</a:t>
            </a:r>
            <a:r>
              <a:rPr lang="fi-FI" dirty="0"/>
              <a:t> </a:t>
            </a:r>
            <a:r>
              <a:rPr lang="fi-FI" dirty="0" err="1"/>
              <a:t>network</a:t>
            </a:r>
            <a:endParaRPr lang="fi-FI" dirty="0"/>
          </a:p>
        </p:txBody>
      </p:sp>
      <p:sp>
        <p:nvSpPr>
          <p:cNvPr id="4" name="Footer Placeholder 3">
            <a:extLst>
              <a:ext uri="{FF2B5EF4-FFF2-40B4-BE49-F238E27FC236}">
                <a16:creationId xmlns:a16="http://schemas.microsoft.com/office/drawing/2014/main" id="{57198C4A-FC02-DC9C-A680-38D99F2FEAD1}"/>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DB2A1808-6836-60BE-CAE3-50E2930040D2}"/>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C59F301C-39E4-0361-6BAB-F74AA801CABE}"/>
              </a:ext>
            </a:extLst>
          </p:cNvPr>
          <p:cNvSpPr>
            <a:spLocks noGrp="1"/>
          </p:cNvSpPr>
          <p:nvPr>
            <p:ph type="sldNum" sz="quarter" idx="4"/>
          </p:nvPr>
        </p:nvSpPr>
        <p:spPr/>
        <p:txBody>
          <a:bodyPr/>
          <a:lstStyle/>
          <a:p>
            <a:r>
              <a:rPr lang="en-GB" noProof="0"/>
              <a:t>|  </a:t>
            </a:r>
            <a:fld id="{CDC8994D-33BE-6F4B-918B-78B2D731EB1C}" type="slidenum">
              <a:rPr lang="en-GB" noProof="0" smtClean="0"/>
              <a:pPr/>
              <a:t>33</a:t>
            </a:fld>
            <a:endParaRPr lang="en-GB" noProof="0"/>
          </a:p>
        </p:txBody>
      </p:sp>
    </p:spTree>
    <p:extLst>
      <p:ext uri="{BB962C8B-B14F-4D97-AF65-F5344CB8AC3E}">
        <p14:creationId xmlns:p14="http://schemas.microsoft.com/office/powerpoint/2010/main" val="1613964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8113-9DFB-07B8-D1F1-4C52A43FCE85}"/>
              </a:ext>
            </a:extLst>
          </p:cNvPr>
          <p:cNvSpPr>
            <a:spLocks noGrp="1"/>
          </p:cNvSpPr>
          <p:nvPr>
            <p:ph type="title"/>
          </p:nvPr>
        </p:nvSpPr>
        <p:spPr>
          <a:xfrm>
            <a:off x="410400" y="526564"/>
            <a:ext cx="10515600" cy="645616"/>
          </a:xfrm>
        </p:spPr>
        <p:txBody>
          <a:bodyPr/>
          <a:lstStyle/>
          <a:p>
            <a:r>
              <a:rPr lang="fi-FI" dirty="0" err="1"/>
              <a:t>Neural</a:t>
            </a:r>
            <a:r>
              <a:rPr lang="fi-FI" dirty="0"/>
              <a:t> </a:t>
            </a:r>
            <a:r>
              <a:rPr lang="fi-FI" dirty="0" err="1"/>
              <a:t>networks</a:t>
            </a:r>
            <a:endParaRPr lang="fi-FI" dirty="0"/>
          </a:p>
        </p:txBody>
      </p:sp>
      <p:sp>
        <p:nvSpPr>
          <p:cNvPr id="4" name="Footer Placeholder 3">
            <a:extLst>
              <a:ext uri="{FF2B5EF4-FFF2-40B4-BE49-F238E27FC236}">
                <a16:creationId xmlns:a16="http://schemas.microsoft.com/office/drawing/2014/main" id="{8ACD2457-E3F0-91A6-0787-04549F3EE060}"/>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36C7EFD8-E47C-3113-1746-071C60EEB863}"/>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07C8BD62-4972-1BE0-EEF2-1DEF6F3CDF5C}"/>
              </a:ext>
            </a:extLst>
          </p:cNvPr>
          <p:cNvSpPr>
            <a:spLocks noGrp="1"/>
          </p:cNvSpPr>
          <p:nvPr>
            <p:ph type="sldNum" sz="quarter" idx="4"/>
          </p:nvPr>
        </p:nvSpPr>
        <p:spPr/>
        <p:txBody>
          <a:bodyPr/>
          <a:lstStyle/>
          <a:p>
            <a:r>
              <a:rPr lang="en-GB" noProof="0"/>
              <a:t>|  </a:t>
            </a:r>
            <a:fld id="{CDC8994D-33BE-6F4B-918B-78B2D731EB1C}" type="slidenum">
              <a:rPr lang="en-GB" noProof="0" smtClean="0"/>
              <a:pPr/>
              <a:t>34</a:t>
            </a:fld>
            <a:endParaRPr lang="en-GB" noProof="0"/>
          </a:p>
        </p:txBody>
      </p:sp>
      <p:pic>
        <p:nvPicPr>
          <p:cNvPr id="8" name="Picture 2" descr="http://upload.wikimedia.org/wikipedia/commons/1/10/Blausen_0657_MultipolarNeuron.png">
            <a:extLst>
              <a:ext uri="{FF2B5EF4-FFF2-40B4-BE49-F238E27FC236}">
                <a16:creationId xmlns:a16="http://schemas.microsoft.com/office/drawing/2014/main" id="{854EAE33-B415-7FA5-7DAE-62F9668FC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00" y="1157278"/>
            <a:ext cx="7525850" cy="48553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79DAA5E-B537-1DE0-96DD-12C1B981D0F5}"/>
              </a:ext>
            </a:extLst>
          </p:cNvPr>
          <p:cNvSpPr txBox="1"/>
          <p:nvPr/>
        </p:nvSpPr>
        <p:spPr>
          <a:xfrm>
            <a:off x="306643" y="5904835"/>
            <a:ext cx="6300123" cy="276999"/>
          </a:xfrm>
          <a:prstGeom prst="rect">
            <a:avLst/>
          </a:prstGeom>
          <a:noFill/>
        </p:spPr>
        <p:txBody>
          <a:bodyPr wrap="none" rtlCol="0">
            <a:spAutoFit/>
          </a:bodyPr>
          <a:lstStyle/>
          <a:p>
            <a:r>
              <a:rPr lang="fi-FI" sz="1200" dirty="0"/>
              <a:t>http://upload.wikimedia.org/wikipedia/commons/1/10/Blausen_0657_MultipolarNeuron.png</a:t>
            </a:r>
          </a:p>
        </p:txBody>
      </p:sp>
      <p:pic>
        <p:nvPicPr>
          <p:cNvPr id="12" name="Picture 2" descr="http://upload.wikimedia.org/wikipedia/commons/6/60/ArtificialNeuronModel_english.png">
            <a:extLst>
              <a:ext uri="{FF2B5EF4-FFF2-40B4-BE49-F238E27FC236}">
                <a16:creationId xmlns:a16="http://schemas.microsoft.com/office/drawing/2014/main" id="{60275EA3-FB61-267D-76E3-4F6F2D101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029" y="3001699"/>
            <a:ext cx="4560884" cy="21663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3F052FE-C7D4-0440-B0F4-BF8F45455C63}"/>
              </a:ext>
            </a:extLst>
          </p:cNvPr>
          <p:cNvSpPr txBox="1"/>
          <p:nvPr/>
        </p:nvSpPr>
        <p:spPr>
          <a:xfrm>
            <a:off x="7936250" y="2569570"/>
            <a:ext cx="3348032" cy="369332"/>
          </a:xfrm>
          <a:prstGeom prst="rect">
            <a:avLst/>
          </a:prstGeom>
          <a:noFill/>
        </p:spPr>
        <p:txBody>
          <a:bodyPr wrap="none" rtlCol="0">
            <a:spAutoFit/>
          </a:bodyPr>
          <a:lstStyle/>
          <a:p>
            <a:r>
              <a:rPr lang="fi-FI" dirty="0" err="1"/>
              <a:t>Rosenblatt’s</a:t>
            </a:r>
            <a:r>
              <a:rPr lang="fi-FI" dirty="0"/>
              <a:t> </a:t>
            </a:r>
            <a:r>
              <a:rPr lang="fi-FI" dirty="0" err="1"/>
              <a:t>perceptron</a:t>
            </a:r>
            <a:r>
              <a:rPr lang="fi-FI" dirty="0"/>
              <a:t> (1957)</a:t>
            </a:r>
          </a:p>
        </p:txBody>
      </p:sp>
      <p:sp>
        <p:nvSpPr>
          <p:cNvPr id="3" name="TextBox 2">
            <a:extLst>
              <a:ext uri="{FF2B5EF4-FFF2-40B4-BE49-F238E27FC236}">
                <a16:creationId xmlns:a16="http://schemas.microsoft.com/office/drawing/2014/main" id="{5D7B7BFC-2F75-EC1C-1563-E0DF556A0E2E}"/>
              </a:ext>
            </a:extLst>
          </p:cNvPr>
          <p:cNvSpPr txBox="1"/>
          <p:nvPr/>
        </p:nvSpPr>
        <p:spPr>
          <a:xfrm>
            <a:off x="2635995" y="1213418"/>
            <a:ext cx="1980029" cy="369332"/>
          </a:xfrm>
          <a:prstGeom prst="rect">
            <a:avLst/>
          </a:prstGeom>
          <a:noFill/>
        </p:spPr>
        <p:txBody>
          <a:bodyPr wrap="none" rtlCol="0">
            <a:spAutoFit/>
          </a:bodyPr>
          <a:lstStyle/>
          <a:p>
            <a:r>
              <a:rPr lang="fi-FI" dirty="0"/>
              <a:t>Human </a:t>
            </a:r>
            <a:r>
              <a:rPr lang="fi-FI" dirty="0" err="1"/>
              <a:t>nerve</a:t>
            </a:r>
            <a:r>
              <a:rPr lang="fi-FI" dirty="0"/>
              <a:t> </a:t>
            </a:r>
            <a:r>
              <a:rPr lang="fi-FI" dirty="0" err="1"/>
              <a:t>cell</a:t>
            </a:r>
            <a:endParaRPr lang="fi-FI" dirty="0"/>
          </a:p>
        </p:txBody>
      </p:sp>
      <p:sp>
        <p:nvSpPr>
          <p:cNvPr id="7" name="TextBox 6">
            <a:extLst>
              <a:ext uri="{FF2B5EF4-FFF2-40B4-BE49-F238E27FC236}">
                <a16:creationId xmlns:a16="http://schemas.microsoft.com/office/drawing/2014/main" id="{38B4AE90-CA33-39C4-5521-2F9788044D92}"/>
              </a:ext>
            </a:extLst>
          </p:cNvPr>
          <p:cNvSpPr txBox="1"/>
          <p:nvPr/>
        </p:nvSpPr>
        <p:spPr>
          <a:xfrm>
            <a:off x="5473859" y="5276571"/>
            <a:ext cx="6689652" cy="461665"/>
          </a:xfrm>
          <a:prstGeom prst="rect">
            <a:avLst/>
          </a:prstGeom>
          <a:noFill/>
        </p:spPr>
        <p:txBody>
          <a:bodyPr wrap="none" rtlCol="0">
            <a:spAutoFit/>
          </a:bodyPr>
          <a:lstStyle/>
          <a:p>
            <a:r>
              <a:rPr lang="fi-FI" sz="1200" dirty="0">
                <a:hlinkClick r:id="rId4"/>
              </a:rPr>
              <a:t>https://news.cornell.edu/stories/2019/09/professors-perceptron-paved-way-ai-60-years-too-soon</a:t>
            </a:r>
            <a:endParaRPr lang="fi-FI" sz="1200" dirty="0"/>
          </a:p>
          <a:p>
            <a:endParaRPr lang="fi-FI" sz="1200" dirty="0"/>
          </a:p>
        </p:txBody>
      </p:sp>
    </p:spTree>
    <p:extLst>
      <p:ext uri="{BB962C8B-B14F-4D97-AF65-F5344CB8AC3E}">
        <p14:creationId xmlns:p14="http://schemas.microsoft.com/office/powerpoint/2010/main" val="210267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A6BD-3607-56BA-7C55-E515998FE4A1}"/>
              </a:ext>
            </a:extLst>
          </p:cNvPr>
          <p:cNvSpPr>
            <a:spLocks noGrp="1"/>
          </p:cNvSpPr>
          <p:nvPr>
            <p:ph type="title"/>
          </p:nvPr>
        </p:nvSpPr>
        <p:spPr>
          <a:xfrm>
            <a:off x="410400" y="647157"/>
            <a:ext cx="10515600" cy="645616"/>
          </a:xfrm>
        </p:spPr>
        <p:txBody>
          <a:bodyPr/>
          <a:lstStyle/>
          <a:p>
            <a:r>
              <a:rPr lang="fi-FI" dirty="0" err="1"/>
              <a:t>Perceptron</a:t>
            </a:r>
            <a:r>
              <a:rPr lang="fi-FI" dirty="0"/>
              <a:t> / </a:t>
            </a:r>
            <a:r>
              <a:rPr lang="fi-FI" dirty="0" err="1"/>
              <a:t>neuron</a:t>
            </a:r>
            <a:endParaRPr lang="fi-FI" dirty="0"/>
          </a:p>
        </p:txBody>
      </p:sp>
      <p:sp>
        <p:nvSpPr>
          <p:cNvPr id="3" name="Content Placeholder 2">
            <a:extLst>
              <a:ext uri="{FF2B5EF4-FFF2-40B4-BE49-F238E27FC236}">
                <a16:creationId xmlns:a16="http://schemas.microsoft.com/office/drawing/2014/main" id="{3DEA7347-46D1-3C5A-8BF5-6C7EB4639AEE}"/>
              </a:ext>
            </a:extLst>
          </p:cNvPr>
          <p:cNvSpPr>
            <a:spLocks noGrp="1"/>
          </p:cNvSpPr>
          <p:nvPr>
            <p:ph idx="1"/>
          </p:nvPr>
        </p:nvSpPr>
        <p:spPr>
          <a:xfrm>
            <a:off x="410400" y="1239841"/>
            <a:ext cx="10515600" cy="4538758"/>
          </a:xfrm>
        </p:spPr>
        <p:txBody>
          <a:bodyPr/>
          <a:lstStyle/>
          <a:p>
            <a:r>
              <a:rPr lang="fi-FI" dirty="0" err="1"/>
              <a:t>Perceptron</a:t>
            </a:r>
            <a:r>
              <a:rPr lang="fi-FI" dirty="0"/>
              <a:t> </a:t>
            </a:r>
            <a:r>
              <a:rPr lang="fi-FI" dirty="0" err="1"/>
              <a:t>or</a:t>
            </a:r>
            <a:r>
              <a:rPr lang="fi-FI" dirty="0"/>
              <a:t> </a:t>
            </a:r>
            <a:r>
              <a:rPr lang="fi-FI" dirty="0" err="1"/>
              <a:t>neuron</a:t>
            </a:r>
            <a:r>
              <a:rPr lang="fi-FI" dirty="0"/>
              <a:t> is </a:t>
            </a:r>
            <a:r>
              <a:rPr lang="fi-FI" dirty="0" err="1"/>
              <a:t>simplified</a:t>
            </a:r>
            <a:r>
              <a:rPr lang="fi-FI" dirty="0"/>
              <a:t> </a:t>
            </a:r>
            <a:r>
              <a:rPr lang="fi-FI" dirty="0" err="1"/>
              <a:t>reconstruction</a:t>
            </a:r>
            <a:r>
              <a:rPr lang="fi-FI" dirty="0"/>
              <a:t> of </a:t>
            </a:r>
            <a:r>
              <a:rPr lang="fi-FI" dirty="0" err="1"/>
              <a:t>neural</a:t>
            </a:r>
            <a:r>
              <a:rPr lang="fi-FI" dirty="0"/>
              <a:t> </a:t>
            </a:r>
            <a:r>
              <a:rPr lang="fi-FI" dirty="0" err="1"/>
              <a:t>cell</a:t>
            </a:r>
            <a:endParaRPr lang="fi-FI" dirty="0"/>
          </a:p>
          <a:p>
            <a:pPr lvl="1"/>
            <a:r>
              <a:rPr lang="fi-FI" dirty="0" err="1"/>
              <a:t>Multiply</a:t>
            </a:r>
            <a:r>
              <a:rPr lang="fi-FI" dirty="0"/>
              <a:t> </a:t>
            </a:r>
            <a:r>
              <a:rPr lang="fi-FI" dirty="0" err="1"/>
              <a:t>inputs</a:t>
            </a:r>
            <a:r>
              <a:rPr lang="fi-FI" dirty="0"/>
              <a:t> </a:t>
            </a:r>
            <a:r>
              <a:rPr lang="fi-FI" dirty="0" err="1"/>
              <a:t>with</a:t>
            </a:r>
            <a:r>
              <a:rPr lang="fi-FI" dirty="0"/>
              <a:t> </a:t>
            </a:r>
            <a:r>
              <a:rPr lang="fi-FI" dirty="0" err="1"/>
              <a:t>weights</a:t>
            </a:r>
            <a:r>
              <a:rPr lang="fi-FI" dirty="0"/>
              <a:t>, </a:t>
            </a:r>
            <a:r>
              <a:rPr lang="fi-FI" dirty="0" err="1"/>
              <a:t>sum</a:t>
            </a:r>
            <a:r>
              <a:rPr lang="fi-FI" dirty="0"/>
              <a:t> </a:t>
            </a:r>
            <a:r>
              <a:rPr lang="fi-FI" dirty="0" err="1"/>
              <a:t>all</a:t>
            </a:r>
            <a:r>
              <a:rPr lang="fi-FI" dirty="0"/>
              <a:t> </a:t>
            </a:r>
            <a:r>
              <a:rPr lang="fi-FI" dirty="0" err="1"/>
              <a:t>together</a:t>
            </a:r>
            <a:r>
              <a:rPr lang="fi-FI" dirty="0"/>
              <a:t> and </a:t>
            </a:r>
            <a:r>
              <a:rPr lang="fi-FI" dirty="0" err="1"/>
              <a:t>carry</a:t>
            </a:r>
            <a:r>
              <a:rPr lang="fi-FI" dirty="0"/>
              <a:t> </a:t>
            </a:r>
            <a:r>
              <a:rPr lang="fi-FI" dirty="0" err="1"/>
              <a:t>the</a:t>
            </a:r>
            <a:r>
              <a:rPr lang="fi-FI" dirty="0"/>
              <a:t> </a:t>
            </a:r>
            <a:r>
              <a:rPr lang="fi-FI" dirty="0" err="1"/>
              <a:t>result</a:t>
            </a:r>
            <a:r>
              <a:rPr lang="fi-FI" dirty="0"/>
              <a:t> </a:t>
            </a:r>
            <a:r>
              <a:rPr lang="fi-FI" dirty="0" err="1"/>
              <a:t>through</a:t>
            </a:r>
            <a:r>
              <a:rPr lang="fi-FI" dirty="0"/>
              <a:t> </a:t>
            </a:r>
            <a:r>
              <a:rPr lang="fi-FI" dirty="0" err="1"/>
              <a:t>nonlinear</a:t>
            </a:r>
            <a:r>
              <a:rPr lang="fi-FI" dirty="0"/>
              <a:t> </a:t>
            </a:r>
            <a:r>
              <a:rPr lang="fi-FI" dirty="0" err="1"/>
              <a:t>activation</a:t>
            </a:r>
            <a:r>
              <a:rPr lang="fi-FI" dirty="0"/>
              <a:t> </a:t>
            </a:r>
            <a:r>
              <a:rPr lang="fi-FI" dirty="0" err="1"/>
              <a:t>function</a:t>
            </a:r>
            <a:r>
              <a:rPr lang="fi-FI" dirty="0"/>
              <a:t>, </a:t>
            </a:r>
            <a:r>
              <a:rPr lang="fi-FI" dirty="0" err="1"/>
              <a:t>such</a:t>
            </a:r>
            <a:r>
              <a:rPr lang="fi-FI" dirty="0"/>
              <a:t> as ’</a:t>
            </a:r>
            <a:r>
              <a:rPr lang="fi-FI" dirty="0" err="1"/>
              <a:t>sigmoid</a:t>
            </a:r>
            <a:r>
              <a:rPr lang="fi-FI" dirty="0"/>
              <a:t>’.</a:t>
            </a:r>
          </a:p>
        </p:txBody>
      </p:sp>
      <p:sp>
        <p:nvSpPr>
          <p:cNvPr id="4" name="Footer Placeholder 3">
            <a:extLst>
              <a:ext uri="{FF2B5EF4-FFF2-40B4-BE49-F238E27FC236}">
                <a16:creationId xmlns:a16="http://schemas.microsoft.com/office/drawing/2014/main" id="{4BC4BE17-0274-C889-C40D-2FB6F6939206}"/>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0D555A3F-17C5-8C36-C74A-68D8D17B797E}"/>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A56177AF-E794-6D4B-34FB-E87E06AA1260}"/>
              </a:ext>
            </a:extLst>
          </p:cNvPr>
          <p:cNvSpPr>
            <a:spLocks noGrp="1"/>
          </p:cNvSpPr>
          <p:nvPr>
            <p:ph type="sldNum" sz="quarter" idx="4"/>
          </p:nvPr>
        </p:nvSpPr>
        <p:spPr/>
        <p:txBody>
          <a:bodyPr/>
          <a:lstStyle/>
          <a:p>
            <a:r>
              <a:rPr lang="en-GB" noProof="0"/>
              <a:t>|  </a:t>
            </a:r>
            <a:fld id="{CDC8994D-33BE-6F4B-918B-78B2D731EB1C}" type="slidenum">
              <a:rPr lang="en-GB" noProof="0" smtClean="0"/>
              <a:pPr/>
              <a:t>35</a:t>
            </a:fld>
            <a:endParaRPr lang="en-GB" noProof="0"/>
          </a:p>
        </p:txBody>
      </p:sp>
      <p:pic>
        <p:nvPicPr>
          <p:cNvPr id="8" name="Picture 2" descr="http://docs.opencv.org/_images/sigmoid_bipolar.png">
            <a:extLst>
              <a:ext uri="{FF2B5EF4-FFF2-40B4-BE49-F238E27FC236}">
                <a16:creationId xmlns:a16="http://schemas.microsoft.com/office/drawing/2014/main" id="{F8169231-6ED8-5BDD-1984-C3FAFBF0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452" y="3987807"/>
            <a:ext cx="4724400" cy="2628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26820A-0042-6BA0-94E4-2F9085A9FB0F}"/>
              </a:ext>
            </a:extLst>
          </p:cNvPr>
          <p:cNvSpPr txBox="1"/>
          <p:nvPr/>
        </p:nvSpPr>
        <p:spPr>
          <a:xfrm>
            <a:off x="7848749" y="3750263"/>
            <a:ext cx="3544560" cy="369332"/>
          </a:xfrm>
          <a:prstGeom prst="rect">
            <a:avLst/>
          </a:prstGeom>
          <a:noFill/>
        </p:spPr>
        <p:txBody>
          <a:bodyPr wrap="none" rtlCol="0">
            <a:spAutoFit/>
          </a:bodyPr>
          <a:lstStyle/>
          <a:p>
            <a:r>
              <a:rPr lang="fi-FI" dirty="0" err="1"/>
              <a:t>OpenCV</a:t>
            </a:r>
            <a:r>
              <a:rPr lang="fi-FI" dirty="0"/>
              <a:t> </a:t>
            </a:r>
            <a:r>
              <a:rPr lang="fi-FI" dirty="0" err="1"/>
              <a:t>library</a:t>
            </a:r>
            <a:r>
              <a:rPr lang="fi-FI" dirty="0"/>
              <a:t>: ’</a:t>
            </a:r>
            <a:r>
              <a:rPr lang="fi-FI" dirty="0" err="1"/>
              <a:t>bipolar</a:t>
            </a:r>
            <a:r>
              <a:rPr lang="fi-FI" dirty="0"/>
              <a:t> </a:t>
            </a:r>
            <a:r>
              <a:rPr lang="fi-FI" dirty="0" err="1"/>
              <a:t>sigmoid</a:t>
            </a:r>
            <a:r>
              <a:rPr lang="fi-FI" dirty="0"/>
              <a:t>’</a:t>
            </a:r>
          </a:p>
        </p:txBody>
      </p:sp>
      <p:sp>
        <p:nvSpPr>
          <p:cNvPr id="10" name="TextBox 9">
            <a:extLst>
              <a:ext uri="{FF2B5EF4-FFF2-40B4-BE49-F238E27FC236}">
                <a16:creationId xmlns:a16="http://schemas.microsoft.com/office/drawing/2014/main" id="{B2E5D2F7-4B3A-A949-448C-8135F6FAC33C}"/>
              </a:ext>
            </a:extLst>
          </p:cNvPr>
          <p:cNvSpPr txBox="1"/>
          <p:nvPr/>
        </p:nvSpPr>
        <p:spPr>
          <a:xfrm>
            <a:off x="430521" y="3054210"/>
            <a:ext cx="8900835" cy="646331"/>
          </a:xfrm>
          <a:prstGeom prst="rect">
            <a:avLst/>
          </a:prstGeom>
          <a:noFill/>
        </p:spPr>
        <p:txBody>
          <a:bodyPr wrap="none" rtlCol="0">
            <a:spAutoFit/>
          </a:bodyPr>
          <a:lstStyle/>
          <a:p>
            <a:r>
              <a:rPr lang="fi-FI" dirty="0" err="1"/>
              <a:t>When</a:t>
            </a:r>
            <a:r>
              <a:rPr lang="fi-FI" dirty="0"/>
              <a:t> </a:t>
            </a:r>
            <a:r>
              <a:rPr lang="fi-FI" dirty="0" err="1"/>
              <a:t>using</a:t>
            </a:r>
            <a:r>
              <a:rPr lang="fi-FI" dirty="0"/>
              <a:t> </a:t>
            </a:r>
            <a:r>
              <a:rPr lang="fi-FI" dirty="0" err="1"/>
              <a:t>multiple</a:t>
            </a:r>
            <a:r>
              <a:rPr lang="fi-FI" dirty="0"/>
              <a:t> </a:t>
            </a:r>
            <a:r>
              <a:rPr lang="fi-FI" dirty="0" err="1"/>
              <a:t>perceptrons</a:t>
            </a:r>
            <a:r>
              <a:rPr lang="fi-FI" dirty="0"/>
              <a:t> </a:t>
            </a:r>
            <a:r>
              <a:rPr lang="fi-FI" dirty="0" err="1"/>
              <a:t>stacked</a:t>
            </a:r>
            <a:r>
              <a:rPr lang="fi-FI" dirty="0"/>
              <a:t> in </a:t>
            </a:r>
            <a:r>
              <a:rPr lang="fi-FI" dirty="0" err="1"/>
              <a:t>layers</a:t>
            </a:r>
            <a:r>
              <a:rPr lang="fi-FI" dirty="0"/>
              <a:t> </a:t>
            </a:r>
            <a:r>
              <a:rPr lang="fi-FI" dirty="0" err="1"/>
              <a:t>the</a:t>
            </a:r>
            <a:r>
              <a:rPr lang="fi-FI" dirty="0"/>
              <a:t> output </a:t>
            </a:r>
            <a:r>
              <a:rPr lang="fi-FI" dirty="0" err="1"/>
              <a:t>may</a:t>
            </a:r>
            <a:r>
              <a:rPr lang="fi-FI" dirty="0"/>
              <a:t> </a:t>
            </a:r>
            <a:r>
              <a:rPr lang="fi-FI" dirty="0" err="1"/>
              <a:t>grow</a:t>
            </a:r>
            <a:r>
              <a:rPr lang="fi-FI" dirty="0"/>
              <a:t> to</a:t>
            </a:r>
          </a:p>
          <a:p>
            <a:r>
              <a:rPr lang="fi-FI" dirty="0"/>
              <a:t>gigantic </a:t>
            </a:r>
            <a:r>
              <a:rPr lang="fi-FI" dirty="0" err="1"/>
              <a:t>scale</a:t>
            </a:r>
            <a:r>
              <a:rPr lang="fi-FI" dirty="0"/>
              <a:t>. </a:t>
            </a:r>
            <a:r>
              <a:rPr lang="fi-FI" dirty="0" err="1"/>
              <a:t>This</a:t>
            </a:r>
            <a:r>
              <a:rPr lang="fi-FI" dirty="0"/>
              <a:t> is </a:t>
            </a:r>
            <a:r>
              <a:rPr lang="fi-FI" dirty="0" err="1"/>
              <a:t>why</a:t>
            </a:r>
            <a:r>
              <a:rPr lang="fi-FI" dirty="0"/>
              <a:t> </a:t>
            </a:r>
            <a:r>
              <a:rPr lang="fi-FI" dirty="0" err="1"/>
              <a:t>the</a:t>
            </a:r>
            <a:r>
              <a:rPr lang="fi-FI" dirty="0"/>
              <a:t> </a:t>
            </a:r>
            <a:r>
              <a:rPr lang="fi-FI" dirty="0" err="1"/>
              <a:t>every</a:t>
            </a:r>
            <a:r>
              <a:rPr lang="fi-FI" dirty="0"/>
              <a:t> </a:t>
            </a:r>
            <a:r>
              <a:rPr lang="fi-FI" dirty="0" err="1"/>
              <a:t>neuron</a:t>
            </a:r>
            <a:r>
              <a:rPr lang="fi-FI" dirty="0"/>
              <a:t> output is </a:t>
            </a:r>
            <a:r>
              <a:rPr lang="fi-FI" dirty="0" err="1"/>
              <a:t>limited</a:t>
            </a:r>
            <a:r>
              <a:rPr lang="fi-FI" dirty="0"/>
              <a:t> in </a:t>
            </a:r>
            <a:r>
              <a:rPr lang="fi-FI" dirty="0" err="1"/>
              <a:t>each</a:t>
            </a:r>
            <a:r>
              <a:rPr lang="fi-FI" dirty="0"/>
              <a:t> </a:t>
            </a:r>
            <a:r>
              <a:rPr lang="fi-FI" dirty="0" err="1"/>
              <a:t>phase</a:t>
            </a:r>
            <a:r>
              <a:rPr lang="fi-FI" dirty="0"/>
              <a:t> of </a:t>
            </a:r>
            <a:r>
              <a:rPr lang="fi-FI" dirty="0" err="1"/>
              <a:t>the</a:t>
            </a:r>
            <a:r>
              <a:rPr lang="fi-FI" dirty="0"/>
              <a:t> net. </a:t>
            </a:r>
          </a:p>
        </p:txBody>
      </p:sp>
      <p:pic>
        <p:nvPicPr>
          <p:cNvPr id="11" name="Picture 4" descr="http://upload.wikimedia.org/wikipedia/commons/thumb/e/e4/Artificial_neural_network.svg/560px-Artificial_neural_network.svg.png">
            <a:extLst>
              <a:ext uri="{FF2B5EF4-FFF2-40B4-BE49-F238E27FC236}">
                <a16:creationId xmlns:a16="http://schemas.microsoft.com/office/drawing/2014/main" id="{9DBD65DF-8B70-1A82-2D4A-7659461E9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55" y="4225389"/>
            <a:ext cx="2536028" cy="226431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58C8A3A-81E1-C292-8A85-747DCCCBAD08}"/>
              </a:ext>
            </a:extLst>
          </p:cNvPr>
          <p:cNvSpPr txBox="1"/>
          <p:nvPr/>
        </p:nvSpPr>
        <p:spPr>
          <a:xfrm>
            <a:off x="3570515" y="4767943"/>
            <a:ext cx="3074600" cy="923330"/>
          </a:xfrm>
          <a:prstGeom prst="rect">
            <a:avLst/>
          </a:prstGeom>
          <a:noFill/>
        </p:spPr>
        <p:txBody>
          <a:bodyPr wrap="square" rtlCol="0">
            <a:spAutoFit/>
          </a:bodyPr>
          <a:lstStyle/>
          <a:p>
            <a:r>
              <a:rPr lang="fi-FI" dirty="0" err="1"/>
              <a:t>Each</a:t>
            </a:r>
            <a:r>
              <a:rPr lang="fi-FI" dirty="0"/>
              <a:t> </a:t>
            </a:r>
            <a:r>
              <a:rPr lang="fi-FI" dirty="0" err="1"/>
              <a:t>circle</a:t>
            </a:r>
            <a:r>
              <a:rPr lang="fi-FI" dirty="0"/>
              <a:t> is a </a:t>
            </a:r>
            <a:r>
              <a:rPr lang="fi-FI" dirty="0" err="1"/>
              <a:t>perceptron</a:t>
            </a:r>
            <a:r>
              <a:rPr lang="fi-FI" dirty="0"/>
              <a:t> in </a:t>
            </a:r>
            <a:r>
              <a:rPr lang="fi-FI" dirty="0" err="1"/>
              <a:t>this</a:t>
            </a:r>
            <a:r>
              <a:rPr lang="fi-FI" dirty="0"/>
              <a:t> </a:t>
            </a:r>
            <a:r>
              <a:rPr lang="fi-FI" dirty="0" err="1"/>
              <a:t>simple</a:t>
            </a:r>
            <a:r>
              <a:rPr lang="fi-FI" dirty="0"/>
              <a:t> </a:t>
            </a:r>
            <a:r>
              <a:rPr lang="fi-FI" dirty="0" err="1"/>
              <a:t>neural</a:t>
            </a:r>
            <a:r>
              <a:rPr lang="fi-FI" dirty="0"/>
              <a:t> </a:t>
            </a:r>
            <a:r>
              <a:rPr lang="fi-FI" dirty="0" err="1"/>
              <a:t>network</a:t>
            </a:r>
            <a:r>
              <a:rPr lang="fi-FI" dirty="0"/>
              <a:t>.</a:t>
            </a:r>
          </a:p>
        </p:txBody>
      </p:sp>
    </p:spTree>
    <p:extLst>
      <p:ext uri="{BB962C8B-B14F-4D97-AF65-F5344CB8AC3E}">
        <p14:creationId xmlns:p14="http://schemas.microsoft.com/office/powerpoint/2010/main" val="571475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AC4B-BC65-05DD-9FED-EAC151DB1756}"/>
              </a:ext>
            </a:extLst>
          </p:cNvPr>
          <p:cNvSpPr>
            <a:spLocks noGrp="1"/>
          </p:cNvSpPr>
          <p:nvPr>
            <p:ph type="title"/>
          </p:nvPr>
        </p:nvSpPr>
        <p:spPr>
          <a:xfrm>
            <a:off x="410400" y="646858"/>
            <a:ext cx="10515600" cy="645616"/>
          </a:xfrm>
        </p:spPr>
        <p:txBody>
          <a:bodyPr/>
          <a:lstStyle/>
          <a:p>
            <a:r>
              <a:rPr lang="fi-FI" dirty="0"/>
              <a:t>Network </a:t>
            </a:r>
            <a:r>
              <a:rPr lang="fi-FI" dirty="0" err="1"/>
              <a:t>architectures</a:t>
            </a:r>
            <a:endParaRPr lang="fi-FI" dirty="0"/>
          </a:p>
        </p:txBody>
      </p:sp>
      <p:sp>
        <p:nvSpPr>
          <p:cNvPr id="3" name="Content Placeholder 2">
            <a:extLst>
              <a:ext uri="{FF2B5EF4-FFF2-40B4-BE49-F238E27FC236}">
                <a16:creationId xmlns:a16="http://schemas.microsoft.com/office/drawing/2014/main" id="{671540A6-DEB9-2202-AF01-428797FA0A28}"/>
              </a:ext>
            </a:extLst>
          </p:cNvPr>
          <p:cNvSpPr>
            <a:spLocks noGrp="1"/>
          </p:cNvSpPr>
          <p:nvPr>
            <p:ph idx="1"/>
          </p:nvPr>
        </p:nvSpPr>
        <p:spPr>
          <a:xfrm>
            <a:off x="410400" y="1292474"/>
            <a:ext cx="10515600" cy="4766161"/>
          </a:xfrm>
        </p:spPr>
        <p:txBody>
          <a:bodyPr/>
          <a:lstStyle/>
          <a:p>
            <a:r>
              <a:rPr lang="fi-FI" dirty="0" err="1"/>
              <a:t>There</a:t>
            </a:r>
            <a:r>
              <a:rPr lang="fi-FI" dirty="0"/>
              <a:t> </a:t>
            </a:r>
            <a:r>
              <a:rPr lang="fi-FI" dirty="0" err="1"/>
              <a:t>exist</a:t>
            </a:r>
            <a:r>
              <a:rPr lang="fi-FI" dirty="0"/>
              <a:t> </a:t>
            </a:r>
            <a:r>
              <a:rPr lang="fi-FI" dirty="0" err="1"/>
              <a:t>unlimited</a:t>
            </a:r>
            <a:r>
              <a:rPr lang="fi-FI" dirty="0"/>
              <a:t> </a:t>
            </a:r>
            <a:r>
              <a:rPr lang="fi-FI" dirty="0" err="1"/>
              <a:t>number</a:t>
            </a:r>
            <a:r>
              <a:rPr lang="fi-FI" dirty="0"/>
              <a:t> of </a:t>
            </a:r>
            <a:r>
              <a:rPr lang="fi-FI" dirty="0" err="1"/>
              <a:t>different</a:t>
            </a:r>
            <a:r>
              <a:rPr lang="fi-FI" dirty="0"/>
              <a:t> </a:t>
            </a:r>
            <a:r>
              <a:rPr lang="fi-FI" dirty="0" err="1"/>
              <a:t>network</a:t>
            </a:r>
            <a:r>
              <a:rPr lang="fi-FI" dirty="0"/>
              <a:t> </a:t>
            </a:r>
            <a:r>
              <a:rPr lang="fi-FI" dirty="0" err="1"/>
              <a:t>architectures</a:t>
            </a:r>
            <a:r>
              <a:rPr lang="fi-FI" dirty="0"/>
              <a:t> </a:t>
            </a:r>
            <a:r>
              <a:rPr lang="fi-FI" dirty="0" err="1"/>
              <a:t>restricted</a:t>
            </a:r>
            <a:r>
              <a:rPr lang="fi-FI" dirty="0"/>
              <a:t> </a:t>
            </a:r>
            <a:r>
              <a:rPr lang="fi-FI" dirty="0" err="1"/>
              <a:t>only</a:t>
            </a:r>
            <a:r>
              <a:rPr lang="fi-FI" dirty="0"/>
              <a:t> </a:t>
            </a:r>
            <a:r>
              <a:rPr lang="fi-FI" dirty="0" err="1"/>
              <a:t>by</a:t>
            </a:r>
            <a:r>
              <a:rPr lang="fi-FI" dirty="0"/>
              <a:t> </a:t>
            </a:r>
            <a:r>
              <a:rPr lang="fi-FI" dirty="0" err="1"/>
              <a:t>imagination</a:t>
            </a:r>
            <a:endParaRPr lang="fi-FI" dirty="0"/>
          </a:p>
          <a:p>
            <a:pPr lvl="1"/>
            <a:r>
              <a:rPr lang="fi-FI" dirty="0" err="1"/>
              <a:t>Several</a:t>
            </a:r>
            <a:r>
              <a:rPr lang="fi-FI" dirty="0"/>
              <a:t> </a:t>
            </a:r>
            <a:r>
              <a:rPr lang="fi-FI" dirty="0" err="1"/>
              <a:t>hidden</a:t>
            </a:r>
            <a:r>
              <a:rPr lang="fi-FI" dirty="0"/>
              <a:t> </a:t>
            </a:r>
            <a:r>
              <a:rPr lang="fi-FI" dirty="0" err="1"/>
              <a:t>layers</a:t>
            </a:r>
            <a:endParaRPr lang="fi-FI" dirty="0"/>
          </a:p>
          <a:p>
            <a:pPr lvl="1"/>
            <a:r>
              <a:rPr lang="fi-FI" dirty="0" err="1"/>
              <a:t>Autoencoders</a:t>
            </a:r>
            <a:r>
              <a:rPr lang="fi-FI" dirty="0"/>
              <a:t> (</a:t>
            </a:r>
            <a:r>
              <a:rPr lang="fi-FI" dirty="0" err="1"/>
              <a:t>hourglass</a:t>
            </a:r>
            <a:r>
              <a:rPr lang="fi-FI" dirty="0"/>
              <a:t> </a:t>
            </a:r>
            <a:r>
              <a:rPr lang="fi-FI" dirty="0" err="1"/>
              <a:t>shaped</a:t>
            </a:r>
            <a:r>
              <a:rPr lang="fi-FI" dirty="0"/>
              <a:t> </a:t>
            </a:r>
            <a:r>
              <a:rPr lang="fi-FI" dirty="0" err="1"/>
              <a:t>architecture</a:t>
            </a:r>
            <a:r>
              <a:rPr lang="fi-FI" dirty="0"/>
              <a:t>)</a:t>
            </a:r>
          </a:p>
          <a:p>
            <a:pPr lvl="1"/>
            <a:r>
              <a:rPr lang="fi-FI" dirty="0"/>
              <a:t>Etc.</a:t>
            </a:r>
          </a:p>
          <a:p>
            <a:endParaRPr lang="fi-FI" dirty="0"/>
          </a:p>
          <a:p>
            <a:r>
              <a:rPr lang="fi-FI" dirty="0" err="1"/>
              <a:t>Let</a:t>
            </a:r>
            <a:r>
              <a:rPr lang="fi-FI" dirty="0"/>
              <a:t> us look at some of </a:t>
            </a:r>
            <a:r>
              <a:rPr lang="fi-FI" dirty="0" err="1"/>
              <a:t>them</a:t>
            </a:r>
            <a:endParaRPr lang="fi-FI" dirty="0"/>
          </a:p>
          <a:p>
            <a:pPr lvl="1"/>
            <a:endParaRPr lang="fi-FI" dirty="0"/>
          </a:p>
        </p:txBody>
      </p:sp>
      <p:sp>
        <p:nvSpPr>
          <p:cNvPr id="4" name="Footer Placeholder 3">
            <a:extLst>
              <a:ext uri="{FF2B5EF4-FFF2-40B4-BE49-F238E27FC236}">
                <a16:creationId xmlns:a16="http://schemas.microsoft.com/office/drawing/2014/main" id="{B2F9AADF-6B95-D6DE-4A4C-6D165B88CB85}"/>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D08D4E05-751F-C24D-8E88-BD9DEF675588}"/>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53407578-D04F-32B5-8F7D-6E75BC33574C}"/>
              </a:ext>
            </a:extLst>
          </p:cNvPr>
          <p:cNvSpPr>
            <a:spLocks noGrp="1"/>
          </p:cNvSpPr>
          <p:nvPr>
            <p:ph type="sldNum" sz="quarter" idx="4"/>
          </p:nvPr>
        </p:nvSpPr>
        <p:spPr/>
        <p:txBody>
          <a:bodyPr/>
          <a:lstStyle/>
          <a:p>
            <a:r>
              <a:rPr lang="en-GB" noProof="0"/>
              <a:t>|  </a:t>
            </a:r>
            <a:fld id="{CDC8994D-33BE-6F4B-918B-78B2D731EB1C}" type="slidenum">
              <a:rPr lang="en-GB" noProof="0" smtClean="0"/>
              <a:pPr/>
              <a:t>36</a:t>
            </a:fld>
            <a:endParaRPr lang="en-GB" noProof="0"/>
          </a:p>
        </p:txBody>
      </p:sp>
    </p:spTree>
    <p:extLst>
      <p:ext uri="{BB962C8B-B14F-4D97-AF65-F5344CB8AC3E}">
        <p14:creationId xmlns:p14="http://schemas.microsoft.com/office/powerpoint/2010/main" val="1820265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D57-E11E-A895-7781-D575AC7F11C8}"/>
              </a:ext>
            </a:extLst>
          </p:cNvPr>
          <p:cNvSpPr>
            <a:spLocks noGrp="1"/>
          </p:cNvSpPr>
          <p:nvPr>
            <p:ph type="title"/>
          </p:nvPr>
        </p:nvSpPr>
        <p:spPr>
          <a:xfrm>
            <a:off x="618505" y="918030"/>
            <a:ext cx="3701247" cy="645616"/>
          </a:xfrm>
        </p:spPr>
        <p:txBody>
          <a:bodyPr/>
          <a:lstStyle/>
          <a:p>
            <a:r>
              <a:rPr lang="fi-FI" dirty="0" err="1"/>
              <a:t>Architectures</a:t>
            </a:r>
            <a:endParaRPr lang="fi-FI" dirty="0"/>
          </a:p>
        </p:txBody>
      </p:sp>
      <p:sp>
        <p:nvSpPr>
          <p:cNvPr id="4" name="Footer Placeholder 3">
            <a:extLst>
              <a:ext uri="{FF2B5EF4-FFF2-40B4-BE49-F238E27FC236}">
                <a16:creationId xmlns:a16="http://schemas.microsoft.com/office/drawing/2014/main" id="{60A8847E-7611-BB6F-02D5-36B2E9B618F7}"/>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72E46891-FCA2-FD70-25F3-EF4A2E8D554B}"/>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09590E20-2C3E-FC46-FBBF-19AF61C42416}"/>
              </a:ext>
            </a:extLst>
          </p:cNvPr>
          <p:cNvSpPr>
            <a:spLocks noGrp="1"/>
          </p:cNvSpPr>
          <p:nvPr>
            <p:ph type="sldNum" sz="quarter" idx="4"/>
          </p:nvPr>
        </p:nvSpPr>
        <p:spPr/>
        <p:txBody>
          <a:bodyPr/>
          <a:lstStyle/>
          <a:p>
            <a:r>
              <a:rPr lang="en-GB" noProof="0"/>
              <a:t>|  </a:t>
            </a:r>
            <a:fld id="{CDC8994D-33BE-6F4B-918B-78B2D731EB1C}" type="slidenum">
              <a:rPr lang="en-GB" noProof="0" smtClean="0"/>
              <a:pPr/>
              <a:t>37</a:t>
            </a:fld>
            <a:endParaRPr lang="en-GB" noProof="0"/>
          </a:p>
        </p:txBody>
      </p:sp>
      <p:pic>
        <p:nvPicPr>
          <p:cNvPr id="8" name="Picture 7" descr="A chart of colorful dots and lines&#10;&#10;Description automatically generated">
            <a:extLst>
              <a:ext uri="{FF2B5EF4-FFF2-40B4-BE49-F238E27FC236}">
                <a16:creationId xmlns:a16="http://schemas.microsoft.com/office/drawing/2014/main" id="{2FE0B1C2-2110-295D-56FB-543410317D8A}"/>
              </a:ext>
            </a:extLst>
          </p:cNvPr>
          <p:cNvPicPr>
            <a:picLocks noChangeAspect="1"/>
          </p:cNvPicPr>
          <p:nvPr/>
        </p:nvPicPr>
        <p:blipFill>
          <a:blip r:embed="rId2"/>
          <a:stretch>
            <a:fillRect/>
          </a:stretch>
        </p:blipFill>
        <p:spPr>
          <a:xfrm>
            <a:off x="4856830" y="0"/>
            <a:ext cx="4572000" cy="6858000"/>
          </a:xfrm>
          <a:prstGeom prst="rect">
            <a:avLst/>
          </a:prstGeom>
        </p:spPr>
      </p:pic>
      <p:sp>
        <p:nvSpPr>
          <p:cNvPr id="9" name="TextBox 8">
            <a:extLst>
              <a:ext uri="{FF2B5EF4-FFF2-40B4-BE49-F238E27FC236}">
                <a16:creationId xmlns:a16="http://schemas.microsoft.com/office/drawing/2014/main" id="{B5E08E5C-7F94-D0D7-60DA-641C6BEC7B65}"/>
              </a:ext>
            </a:extLst>
          </p:cNvPr>
          <p:cNvSpPr txBox="1"/>
          <p:nvPr/>
        </p:nvSpPr>
        <p:spPr>
          <a:xfrm>
            <a:off x="394343" y="5126946"/>
            <a:ext cx="4388623" cy="1200329"/>
          </a:xfrm>
          <a:prstGeom prst="rect">
            <a:avLst/>
          </a:prstGeom>
          <a:noFill/>
        </p:spPr>
        <p:txBody>
          <a:bodyPr wrap="square" rtlCol="0">
            <a:spAutoFit/>
          </a:bodyPr>
          <a:lstStyle/>
          <a:p>
            <a:r>
              <a:rPr lang="fi-FI" dirty="0">
                <a:hlinkClick r:id="rId3"/>
              </a:rPr>
              <a:t>https://towardsdatascience.com/the-mostly-complete-chart-of-neural-networks-explained-3fb6f2367464</a:t>
            </a:r>
            <a:endParaRPr lang="fi-FI" dirty="0"/>
          </a:p>
          <a:p>
            <a:endParaRPr lang="fi-FI" dirty="0"/>
          </a:p>
        </p:txBody>
      </p:sp>
    </p:spTree>
    <p:extLst>
      <p:ext uri="{BB962C8B-B14F-4D97-AF65-F5344CB8AC3E}">
        <p14:creationId xmlns:p14="http://schemas.microsoft.com/office/powerpoint/2010/main" val="265467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6EED-B991-BC49-3526-813FBF4FD7B9}"/>
              </a:ext>
            </a:extLst>
          </p:cNvPr>
          <p:cNvSpPr>
            <a:spLocks noGrp="1"/>
          </p:cNvSpPr>
          <p:nvPr>
            <p:ph type="title"/>
          </p:nvPr>
        </p:nvSpPr>
        <p:spPr/>
        <p:txBody>
          <a:bodyPr/>
          <a:lstStyle/>
          <a:p>
            <a:r>
              <a:rPr lang="fi-FI" dirty="0"/>
              <a:t>Some </a:t>
            </a:r>
            <a:r>
              <a:rPr lang="fi-FI" dirty="0" err="1"/>
              <a:t>architectures</a:t>
            </a:r>
            <a:endParaRPr lang="fi-FI" dirty="0"/>
          </a:p>
        </p:txBody>
      </p:sp>
      <p:sp>
        <p:nvSpPr>
          <p:cNvPr id="3" name="Content Placeholder 2">
            <a:extLst>
              <a:ext uri="{FF2B5EF4-FFF2-40B4-BE49-F238E27FC236}">
                <a16:creationId xmlns:a16="http://schemas.microsoft.com/office/drawing/2014/main" id="{50BF1C98-DCA6-3D09-7B0E-61D36135A672}"/>
              </a:ext>
            </a:extLst>
          </p:cNvPr>
          <p:cNvSpPr>
            <a:spLocks noGrp="1"/>
          </p:cNvSpPr>
          <p:nvPr>
            <p:ph idx="1"/>
          </p:nvPr>
        </p:nvSpPr>
        <p:spPr>
          <a:xfrm>
            <a:off x="410400" y="5145274"/>
            <a:ext cx="10515600" cy="988445"/>
          </a:xfrm>
        </p:spPr>
        <p:txBody>
          <a:bodyPr/>
          <a:lstStyle/>
          <a:p>
            <a:r>
              <a:rPr lang="fi-FI" dirty="0" err="1"/>
              <a:t>Convolutional</a:t>
            </a:r>
            <a:r>
              <a:rPr lang="fi-FI" dirty="0"/>
              <a:t> </a:t>
            </a:r>
            <a:r>
              <a:rPr lang="fi-FI" dirty="0" err="1"/>
              <a:t>neural</a:t>
            </a:r>
            <a:r>
              <a:rPr lang="fi-FI" dirty="0"/>
              <a:t> </a:t>
            </a:r>
            <a:r>
              <a:rPr lang="fi-FI" dirty="0" err="1"/>
              <a:t>network</a:t>
            </a:r>
            <a:r>
              <a:rPr lang="fi-FI" dirty="0"/>
              <a:t> (image input 36x36x3)</a:t>
            </a:r>
          </a:p>
        </p:txBody>
      </p:sp>
      <p:sp>
        <p:nvSpPr>
          <p:cNvPr id="4" name="Footer Placeholder 3">
            <a:extLst>
              <a:ext uri="{FF2B5EF4-FFF2-40B4-BE49-F238E27FC236}">
                <a16:creationId xmlns:a16="http://schemas.microsoft.com/office/drawing/2014/main" id="{9BFB2447-F9BC-6D90-1CA2-B344213BC2DF}"/>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D4572CC3-599A-0C3D-89B8-079D5EF89A13}"/>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F760D107-D651-71FC-47B7-297D8C07C363}"/>
              </a:ext>
            </a:extLst>
          </p:cNvPr>
          <p:cNvSpPr>
            <a:spLocks noGrp="1"/>
          </p:cNvSpPr>
          <p:nvPr>
            <p:ph type="sldNum" sz="quarter" idx="4"/>
          </p:nvPr>
        </p:nvSpPr>
        <p:spPr/>
        <p:txBody>
          <a:bodyPr/>
          <a:lstStyle/>
          <a:p>
            <a:r>
              <a:rPr lang="en-GB" noProof="0"/>
              <a:t>|  </a:t>
            </a:r>
            <a:fld id="{CDC8994D-33BE-6F4B-918B-78B2D731EB1C}" type="slidenum">
              <a:rPr lang="en-GB" noProof="0" smtClean="0"/>
              <a:pPr/>
              <a:t>38</a:t>
            </a:fld>
            <a:endParaRPr lang="en-GB" noProof="0"/>
          </a:p>
        </p:txBody>
      </p:sp>
      <p:pic>
        <p:nvPicPr>
          <p:cNvPr id="8" name="Picture 7" descr="A diagram of a diagram of a layer&#10;&#10;Description automatically generated with medium confidence">
            <a:extLst>
              <a:ext uri="{FF2B5EF4-FFF2-40B4-BE49-F238E27FC236}">
                <a16:creationId xmlns:a16="http://schemas.microsoft.com/office/drawing/2014/main" id="{DB6BEABA-C7E7-79E9-47FC-DFDF995E0B97}"/>
              </a:ext>
            </a:extLst>
          </p:cNvPr>
          <p:cNvPicPr>
            <a:picLocks noChangeAspect="1"/>
          </p:cNvPicPr>
          <p:nvPr/>
        </p:nvPicPr>
        <p:blipFill>
          <a:blip r:embed="rId2"/>
          <a:stretch>
            <a:fillRect/>
          </a:stretch>
        </p:blipFill>
        <p:spPr>
          <a:xfrm>
            <a:off x="1122505" y="1557339"/>
            <a:ext cx="5474020" cy="3650487"/>
          </a:xfrm>
          <a:prstGeom prst="rect">
            <a:avLst/>
          </a:prstGeom>
        </p:spPr>
      </p:pic>
      <p:sp>
        <p:nvSpPr>
          <p:cNvPr id="9" name="TextBox 8">
            <a:extLst>
              <a:ext uri="{FF2B5EF4-FFF2-40B4-BE49-F238E27FC236}">
                <a16:creationId xmlns:a16="http://schemas.microsoft.com/office/drawing/2014/main" id="{27B8F7DD-A919-EB32-8B79-B209541B76E8}"/>
              </a:ext>
            </a:extLst>
          </p:cNvPr>
          <p:cNvSpPr txBox="1"/>
          <p:nvPr/>
        </p:nvSpPr>
        <p:spPr>
          <a:xfrm>
            <a:off x="460354" y="4775942"/>
            <a:ext cx="9302611" cy="369332"/>
          </a:xfrm>
          <a:prstGeom prst="rect">
            <a:avLst/>
          </a:prstGeom>
          <a:noFill/>
        </p:spPr>
        <p:txBody>
          <a:bodyPr wrap="none" rtlCol="0">
            <a:spAutoFit/>
          </a:bodyPr>
          <a:lstStyle/>
          <a:p>
            <a:r>
              <a:rPr lang="fi-FI" dirty="0"/>
              <a:t>https://www.analyticssteps.com/blogs/common-architectures-convolution-neural-networks</a:t>
            </a:r>
          </a:p>
        </p:txBody>
      </p:sp>
    </p:spTree>
    <p:extLst>
      <p:ext uri="{BB962C8B-B14F-4D97-AF65-F5344CB8AC3E}">
        <p14:creationId xmlns:p14="http://schemas.microsoft.com/office/powerpoint/2010/main" val="20158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945E-6CBC-5A87-1398-9FD5DA19A1E5}"/>
              </a:ext>
            </a:extLst>
          </p:cNvPr>
          <p:cNvSpPr>
            <a:spLocks noGrp="1"/>
          </p:cNvSpPr>
          <p:nvPr>
            <p:ph type="title"/>
          </p:nvPr>
        </p:nvSpPr>
        <p:spPr/>
        <p:txBody>
          <a:bodyPr/>
          <a:lstStyle/>
          <a:p>
            <a:r>
              <a:rPr lang="fi-FI" dirty="0" err="1"/>
              <a:t>AlexNet</a:t>
            </a:r>
            <a:r>
              <a:rPr lang="fi-FI" dirty="0"/>
              <a:t> (</a:t>
            </a:r>
            <a:r>
              <a:rPr lang="fi-FI" dirty="0" err="1"/>
              <a:t>deep</a:t>
            </a:r>
            <a:r>
              <a:rPr lang="fi-FI" dirty="0"/>
              <a:t> </a:t>
            </a:r>
            <a:r>
              <a:rPr lang="fi-FI" dirty="0" err="1"/>
              <a:t>learning</a:t>
            </a:r>
            <a:r>
              <a:rPr lang="fi-FI" dirty="0"/>
              <a:t>)</a:t>
            </a:r>
          </a:p>
        </p:txBody>
      </p:sp>
      <p:sp>
        <p:nvSpPr>
          <p:cNvPr id="4" name="Footer Placeholder 3">
            <a:extLst>
              <a:ext uri="{FF2B5EF4-FFF2-40B4-BE49-F238E27FC236}">
                <a16:creationId xmlns:a16="http://schemas.microsoft.com/office/drawing/2014/main" id="{EE6F5E44-3D0B-2D46-3237-33B6CACD4BF3}"/>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164CBE93-8684-07C6-6C11-F42CCBCEB53B}"/>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1B80B31F-BA89-EAAF-AB75-F13DDD140C7B}"/>
              </a:ext>
            </a:extLst>
          </p:cNvPr>
          <p:cNvSpPr>
            <a:spLocks noGrp="1"/>
          </p:cNvSpPr>
          <p:nvPr>
            <p:ph type="sldNum" sz="quarter" idx="4"/>
          </p:nvPr>
        </p:nvSpPr>
        <p:spPr/>
        <p:txBody>
          <a:bodyPr/>
          <a:lstStyle/>
          <a:p>
            <a:r>
              <a:rPr lang="en-GB" noProof="0"/>
              <a:t>|  </a:t>
            </a:r>
            <a:fld id="{CDC8994D-33BE-6F4B-918B-78B2D731EB1C}" type="slidenum">
              <a:rPr lang="en-GB" noProof="0" smtClean="0"/>
              <a:pPr/>
              <a:t>39</a:t>
            </a:fld>
            <a:endParaRPr lang="en-GB" noProof="0"/>
          </a:p>
        </p:txBody>
      </p:sp>
      <p:sp>
        <p:nvSpPr>
          <p:cNvPr id="9" name="TextBox 8">
            <a:extLst>
              <a:ext uri="{FF2B5EF4-FFF2-40B4-BE49-F238E27FC236}">
                <a16:creationId xmlns:a16="http://schemas.microsoft.com/office/drawing/2014/main" id="{597D5860-C474-1E76-12FF-53D0CC62441F}"/>
              </a:ext>
            </a:extLst>
          </p:cNvPr>
          <p:cNvSpPr txBox="1"/>
          <p:nvPr/>
        </p:nvSpPr>
        <p:spPr>
          <a:xfrm>
            <a:off x="706295" y="5710890"/>
            <a:ext cx="4540602" cy="646331"/>
          </a:xfrm>
          <a:prstGeom prst="rect">
            <a:avLst/>
          </a:prstGeom>
          <a:noFill/>
        </p:spPr>
        <p:txBody>
          <a:bodyPr wrap="none" rtlCol="0">
            <a:spAutoFit/>
          </a:bodyPr>
          <a:lstStyle/>
          <a:p>
            <a:r>
              <a:rPr lang="fi-FI" dirty="0">
                <a:hlinkClick r:id="rId2"/>
              </a:rPr>
              <a:t>https://www.mdpi.com/2078-2489/11/5/275</a:t>
            </a:r>
            <a:endParaRPr lang="fi-FI" dirty="0"/>
          </a:p>
          <a:p>
            <a:endParaRPr lang="fi-FI" dirty="0"/>
          </a:p>
        </p:txBody>
      </p:sp>
      <p:pic>
        <p:nvPicPr>
          <p:cNvPr id="11" name="Picture 10" descr="A diagram of several cubes&#10;&#10;Description automatically generated">
            <a:extLst>
              <a:ext uri="{FF2B5EF4-FFF2-40B4-BE49-F238E27FC236}">
                <a16:creationId xmlns:a16="http://schemas.microsoft.com/office/drawing/2014/main" id="{93D88AD3-2696-5EA3-94D9-EE9CBACC9DA6}"/>
              </a:ext>
            </a:extLst>
          </p:cNvPr>
          <p:cNvPicPr>
            <a:picLocks noChangeAspect="1"/>
          </p:cNvPicPr>
          <p:nvPr/>
        </p:nvPicPr>
        <p:blipFill>
          <a:blip r:embed="rId3"/>
          <a:stretch>
            <a:fillRect/>
          </a:stretch>
        </p:blipFill>
        <p:spPr>
          <a:xfrm>
            <a:off x="1037754" y="1721579"/>
            <a:ext cx="8055796" cy="3786333"/>
          </a:xfrm>
          <a:prstGeom prst="rect">
            <a:avLst/>
          </a:prstGeom>
        </p:spPr>
      </p:pic>
    </p:spTree>
    <p:extLst>
      <p:ext uri="{BB962C8B-B14F-4D97-AF65-F5344CB8AC3E}">
        <p14:creationId xmlns:p14="http://schemas.microsoft.com/office/powerpoint/2010/main" val="1570750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tsikko 1"/>
          <p:cNvSpPr>
            <a:spLocks noGrp="1"/>
          </p:cNvSpPr>
          <p:nvPr>
            <p:ph type="title"/>
          </p:nvPr>
        </p:nvSpPr>
        <p:spPr>
          <a:xfrm>
            <a:off x="496386" y="457201"/>
            <a:ext cx="8229600" cy="739941"/>
          </a:xfrm>
        </p:spPr>
        <p:txBody>
          <a:bodyPr/>
          <a:lstStyle/>
          <a:p>
            <a:r>
              <a:rPr lang="fi-FI" altLang="fi-FI" dirty="0">
                <a:cs typeface="Arial" charset="0"/>
              </a:rPr>
              <a:t>Course </a:t>
            </a:r>
            <a:r>
              <a:rPr lang="fi-FI" altLang="fi-FI" dirty="0" err="1">
                <a:cs typeface="Arial" charset="0"/>
              </a:rPr>
              <a:t>grades</a:t>
            </a:r>
            <a:endParaRPr lang="fi-FI" altLang="fi-FI" dirty="0">
              <a:cs typeface="Arial" charset="0"/>
            </a:endParaRPr>
          </a:p>
        </p:txBody>
      </p:sp>
      <p:sp>
        <p:nvSpPr>
          <p:cNvPr id="7171" name="Sisällön paikkamerkki 2"/>
          <p:cNvSpPr>
            <a:spLocks noGrp="1"/>
          </p:cNvSpPr>
          <p:nvPr>
            <p:ph idx="1"/>
          </p:nvPr>
        </p:nvSpPr>
        <p:spPr>
          <a:xfrm>
            <a:off x="2093675" y="1404529"/>
            <a:ext cx="9552292" cy="4877784"/>
          </a:xfrm>
        </p:spPr>
        <p:txBody>
          <a:bodyPr>
            <a:noAutofit/>
          </a:bodyPr>
          <a:lstStyle/>
          <a:p>
            <a:r>
              <a:rPr lang="en-US" altLang="fi-FI" sz="2400" dirty="0">
                <a:latin typeface="Arial" charset="0"/>
                <a:cs typeface="Arial" charset="0"/>
              </a:rPr>
              <a:t>This course will be conducted by doing assignments and collecting points:</a:t>
            </a:r>
          </a:p>
          <a:p>
            <a:pPr marL="0" indent="0">
              <a:buNone/>
            </a:pPr>
            <a:r>
              <a:rPr lang="fi-FI" altLang="fi-FI" sz="2400" dirty="0" err="1">
                <a:latin typeface="Arial" charset="0"/>
                <a:cs typeface="Arial" charset="0"/>
              </a:rPr>
              <a:t>Sum</a:t>
            </a:r>
            <a:r>
              <a:rPr lang="fi-FI" altLang="fi-FI" sz="2400" dirty="0">
                <a:latin typeface="Arial" charset="0"/>
                <a:cs typeface="Arial" charset="0"/>
              </a:rPr>
              <a:t> of </a:t>
            </a:r>
            <a:r>
              <a:rPr lang="fi-FI" altLang="fi-FI" sz="2400" dirty="0" err="1">
                <a:latin typeface="Arial" charset="0"/>
                <a:cs typeface="Arial" charset="0"/>
              </a:rPr>
              <a:t>points</a:t>
            </a:r>
            <a:r>
              <a:rPr lang="fi-FI" altLang="fi-FI" sz="2400" dirty="0">
                <a:latin typeface="Arial" charset="0"/>
                <a:cs typeface="Arial" charset="0"/>
              </a:rPr>
              <a:t>			</a:t>
            </a:r>
            <a:r>
              <a:rPr lang="fi-FI" altLang="fi-FI" dirty="0" err="1">
                <a:latin typeface="Arial" charset="0"/>
                <a:cs typeface="Arial" charset="0"/>
              </a:rPr>
              <a:t>Finnish</a:t>
            </a:r>
            <a:r>
              <a:rPr lang="fi-FI" altLang="fi-FI" dirty="0">
                <a:latin typeface="Arial" charset="0"/>
                <a:cs typeface="Arial" charset="0"/>
              </a:rPr>
              <a:t> </a:t>
            </a:r>
            <a:r>
              <a:rPr lang="fi-FI" altLang="fi-FI" dirty="0" err="1">
                <a:latin typeface="Arial" charset="0"/>
                <a:cs typeface="Arial" charset="0"/>
              </a:rPr>
              <a:t>Scale</a:t>
            </a:r>
            <a:r>
              <a:rPr lang="fi-FI" altLang="fi-FI" dirty="0">
                <a:latin typeface="Arial" charset="0"/>
                <a:cs typeface="Arial" charset="0"/>
              </a:rPr>
              <a:t>   ETCS </a:t>
            </a:r>
            <a:r>
              <a:rPr lang="fi-FI" altLang="fi-FI" dirty="0" err="1">
                <a:latin typeface="Arial" charset="0"/>
                <a:cs typeface="Arial" charset="0"/>
              </a:rPr>
              <a:t>scale</a:t>
            </a:r>
            <a:endParaRPr lang="en-US" altLang="fi-FI" dirty="0">
              <a:latin typeface="Arial" charset="0"/>
              <a:cs typeface="Arial" charset="0"/>
            </a:endParaRPr>
          </a:p>
          <a:p>
            <a:pPr marL="0" indent="0">
              <a:buNone/>
            </a:pPr>
            <a:r>
              <a:rPr lang="fi-FI" altLang="fi-FI" sz="2400" dirty="0">
                <a:latin typeface="Arial" charset="0"/>
                <a:cs typeface="Arial" charset="0"/>
              </a:rPr>
              <a:t>0-50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0		FX, F (</a:t>
            </a:r>
            <a:r>
              <a:rPr lang="fi-FI" altLang="fi-FI" sz="2400" dirty="0" err="1">
                <a:latin typeface="Arial" charset="0"/>
                <a:cs typeface="Arial" charset="0"/>
              </a:rPr>
              <a:t>Fail</a:t>
            </a:r>
            <a:r>
              <a:rPr lang="fi-FI" altLang="fi-FI" sz="2400" dirty="0">
                <a:latin typeface="Arial" charset="0"/>
                <a:cs typeface="Arial" charset="0"/>
              </a:rPr>
              <a:t>)</a:t>
            </a:r>
          </a:p>
          <a:p>
            <a:pPr marL="0" indent="0">
              <a:buNone/>
            </a:pPr>
            <a:r>
              <a:rPr lang="fi-FI" altLang="fi-FI" sz="2400" dirty="0">
                <a:latin typeface="Arial" charset="0"/>
                <a:cs typeface="Arial" charset="0"/>
              </a:rPr>
              <a:t>51-60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1		E (</a:t>
            </a:r>
            <a:r>
              <a:rPr lang="fi-FI" altLang="fi-FI" sz="2400" dirty="0" err="1">
                <a:latin typeface="Arial" charset="0"/>
                <a:cs typeface="Arial" charset="0"/>
              </a:rPr>
              <a:t>Sufficient</a:t>
            </a:r>
            <a:r>
              <a:rPr lang="fi-FI" altLang="fi-FI" sz="2400" dirty="0">
                <a:latin typeface="Arial" charset="0"/>
                <a:cs typeface="Arial" charset="0"/>
              </a:rPr>
              <a:t>)</a:t>
            </a:r>
          </a:p>
          <a:p>
            <a:pPr marL="0" indent="0">
              <a:buNone/>
            </a:pPr>
            <a:r>
              <a:rPr lang="fi-FI" altLang="fi-FI" sz="2400" dirty="0">
                <a:latin typeface="Arial" charset="0"/>
                <a:cs typeface="Arial" charset="0"/>
              </a:rPr>
              <a:t>61-70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2		D (</a:t>
            </a:r>
            <a:r>
              <a:rPr lang="fi-FI" altLang="fi-FI" sz="2400" dirty="0" err="1">
                <a:latin typeface="Arial" charset="0"/>
                <a:cs typeface="Arial" charset="0"/>
              </a:rPr>
              <a:t>Satisfactory</a:t>
            </a:r>
            <a:r>
              <a:rPr lang="fi-FI" altLang="fi-FI" sz="2400" dirty="0">
                <a:latin typeface="Arial" charset="0"/>
                <a:cs typeface="Arial" charset="0"/>
              </a:rPr>
              <a:t>)</a:t>
            </a:r>
          </a:p>
          <a:p>
            <a:pPr marL="0" indent="0">
              <a:buNone/>
            </a:pPr>
            <a:r>
              <a:rPr lang="fi-FI" altLang="fi-FI" sz="2400" dirty="0">
                <a:latin typeface="Arial" charset="0"/>
                <a:cs typeface="Arial" charset="0"/>
              </a:rPr>
              <a:t>71-80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3		C (</a:t>
            </a:r>
            <a:r>
              <a:rPr lang="fi-FI" altLang="fi-FI" sz="2400" dirty="0" err="1">
                <a:latin typeface="Arial" charset="0"/>
                <a:cs typeface="Arial" charset="0"/>
              </a:rPr>
              <a:t>Good</a:t>
            </a:r>
            <a:r>
              <a:rPr lang="fi-FI" altLang="fi-FI" sz="2400" dirty="0">
                <a:latin typeface="Arial" charset="0"/>
                <a:cs typeface="Arial" charset="0"/>
              </a:rPr>
              <a:t>)</a:t>
            </a:r>
          </a:p>
          <a:p>
            <a:pPr marL="0" indent="0">
              <a:buNone/>
            </a:pPr>
            <a:r>
              <a:rPr lang="fi-FI" altLang="fi-FI" sz="2400" dirty="0">
                <a:latin typeface="Arial" charset="0"/>
                <a:cs typeface="Arial" charset="0"/>
              </a:rPr>
              <a:t>81-90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4		B (</a:t>
            </a:r>
            <a:r>
              <a:rPr lang="fi-FI" altLang="fi-FI" sz="2400" dirty="0" err="1">
                <a:latin typeface="Arial" charset="0"/>
                <a:cs typeface="Arial" charset="0"/>
              </a:rPr>
              <a:t>Very</a:t>
            </a:r>
            <a:r>
              <a:rPr lang="fi-FI" altLang="fi-FI" sz="2400" dirty="0">
                <a:latin typeface="Arial" charset="0"/>
                <a:cs typeface="Arial" charset="0"/>
              </a:rPr>
              <a:t> </a:t>
            </a:r>
            <a:r>
              <a:rPr lang="fi-FI" altLang="fi-FI" sz="2400" dirty="0" err="1">
                <a:latin typeface="Arial" charset="0"/>
                <a:cs typeface="Arial" charset="0"/>
              </a:rPr>
              <a:t>good</a:t>
            </a:r>
            <a:r>
              <a:rPr lang="fi-FI" altLang="fi-FI" sz="2400" dirty="0">
                <a:latin typeface="Arial" charset="0"/>
                <a:cs typeface="Arial" charset="0"/>
              </a:rPr>
              <a:t>)</a:t>
            </a:r>
          </a:p>
          <a:p>
            <a:pPr marL="0" indent="0">
              <a:buNone/>
            </a:pPr>
            <a:r>
              <a:rPr lang="fi-FI" altLang="fi-FI" sz="2400" dirty="0">
                <a:latin typeface="Arial" charset="0"/>
                <a:cs typeface="Arial" charset="0"/>
              </a:rPr>
              <a:t>91-		</a:t>
            </a:r>
            <a:r>
              <a:rPr lang="fi-FI" altLang="fi-FI" sz="2400" dirty="0" err="1">
                <a:latin typeface="Arial" charset="0"/>
                <a:cs typeface="Arial" charset="0"/>
              </a:rPr>
              <a:t>points</a:t>
            </a:r>
            <a:r>
              <a:rPr lang="fi-FI" altLang="fi-FI" sz="2400" dirty="0">
                <a:latin typeface="Arial" charset="0"/>
                <a:cs typeface="Arial" charset="0"/>
              </a:rPr>
              <a:t>, </a:t>
            </a:r>
            <a:r>
              <a:rPr lang="fi-FI" altLang="fi-FI" sz="2400" dirty="0" err="1">
                <a:latin typeface="Arial" charset="0"/>
                <a:cs typeface="Arial" charset="0"/>
              </a:rPr>
              <a:t>grade</a:t>
            </a:r>
            <a:r>
              <a:rPr lang="fi-FI" altLang="fi-FI" sz="2400" dirty="0">
                <a:latin typeface="Arial" charset="0"/>
                <a:cs typeface="Arial" charset="0"/>
              </a:rPr>
              <a:t>		5		A (</a:t>
            </a:r>
            <a:r>
              <a:rPr lang="fi-FI" altLang="fi-FI" sz="2400" dirty="0" err="1">
                <a:latin typeface="Arial" charset="0"/>
                <a:cs typeface="Arial" charset="0"/>
              </a:rPr>
              <a:t>Excellent</a:t>
            </a:r>
            <a:r>
              <a:rPr lang="fi-FI" altLang="fi-FI" sz="2400" dirty="0">
                <a:latin typeface="Arial" charset="0"/>
                <a:cs typeface="Arial" charset="0"/>
              </a:rPr>
              <a:t>)</a:t>
            </a:r>
          </a:p>
        </p:txBody>
      </p:sp>
      <p:sp>
        <p:nvSpPr>
          <p:cNvPr id="4" name="Päivämäärän paikkamerkki 3"/>
          <p:cNvSpPr>
            <a:spLocks noGrp="1"/>
          </p:cNvSpPr>
          <p:nvPr>
            <p:ph type="dt" sz="quarter"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a:p>
        </p:txBody>
      </p:sp>
      <p:sp>
        <p:nvSpPr>
          <p:cNvPr id="5" name="Alatunnisteen paikkamerkki 4"/>
          <p:cNvSpPr>
            <a:spLocks noGrp="1"/>
          </p:cNvSpPr>
          <p:nvPr>
            <p:ph type="ftr" sz="quarter" idx="4294967295"/>
          </p:nvPr>
        </p:nvSpPr>
        <p:spPr/>
        <p:txBody>
          <a:bodyPr/>
          <a:lstStyle/>
          <a:p>
            <a:pPr>
              <a:defRPr/>
            </a:pPr>
            <a:endParaRPr lang="fi-FI"/>
          </a:p>
        </p:txBody>
      </p:sp>
      <p:sp>
        <p:nvSpPr>
          <p:cNvPr id="6" name="Dian numeron paikkamerkki 5"/>
          <p:cNvSpPr>
            <a:spLocks noGrp="1"/>
          </p:cNvSpPr>
          <p:nvPr>
            <p:ph type="sldNum" sz="quarter" idx="4294967295"/>
          </p:nvPr>
        </p:nvSpPr>
        <p:spPr/>
        <p:txBody>
          <a:bodyPr/>
          <a:lstStyle/>
          <a:p>
            <a:pPr>
              <a:defRPr/>
            </a:pPr>
            <a:fld id="{EF67D521-BED9-428A-B471-9F82982133E4}" type="slidenum">
              <a:rPr lang="fi-FI" smtClean="0"/>
              <a:pPr>
                <a:defRPr/>
              </a:pPr>
              <a:t>4</a:t>
            </a:fld>
            <a:endParaRPr lang="fi-FI"/>
          </a:p>
        </p:txBody>
      </p:sp>
    </p:spTree>
    <p:extLst>
      <p:ext uri="{BB962C8B-B14F-4D97-AF65-F5344CB8AC3E}">
        <p14:creationId xmlns:p14="http://schemas.microsoft.com/office/powerpoint/2010/main" val="3972076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6509-B3EA-4ADE-629F-3DE090334985}"/>
              </a:ext>
            </a:extLst>
          </p:cNvPr>
          <p:cNvSpPr>
            <a:spLocks noGrp="1"/>
          </p:cNvSpPr>
          <p:nvPr>
            <p:ph type="title"/>
          </p:nvPr>
        </p:nvSpPr>
        <p:spPr/>
        <p:txBody>
          <a:bodyPr/>
          <a:lstStyle/>
          <a:p>
            <a:r>
              <a:rPr lang="fi-FI" dirty="0" err="1"/>
              <a:t>Joined</a:t>
            </a:r>
            <a:r>
              <a:rPr lang="fi-FI" dirty="0"/>
              <a:t> </a:t>
            </a:r>
            <a:r>
              <a:rPr lang="fi-FI" dirty="0" err="1"/>
              <a:t>transformer</a:t>
            </a:r>
            <a:r>
              <a:rPr lang="fi-FI" dirty="0"/>
              <a:t> </a:t>
            </a:r>
            <a:r>
              <a:rPr lang="fi-FI" dirty="0" err="1"/>
              <a:t>network</a:t>
            </a:r>
            <a:r>
              <a:rPr lang="fi-FI" dirty="0"/>
              <a:t> </a:t>
            </a:r>
            <a:r>
              <a:rPr lang="fi-FI" dirty="0" err="1"/>
              <a:t>example</a:t>
            </a:r>
            <a:r>
              <a:rPr lang="fi-FI" dirty="0"/>
              <a:t> </a:t>
            </a:r>
          </a:p>
        </p:txBody>
      </p:sp>
      <p:sp>
        <p:nvSpPr>
          <p:cNvPr id="4" name="Footer Placeholder 3">
            <a:extLst>
              <a:ext uri="{FF2B5EF4-FFF2-40B4-BE49-F238E27FC236}">
                <a16:creationId xmlns:a16="http://schemas.microsoft.com/office/drawing/2014/main" id="{68C031D3-6BA8-A577-5B0D-DCBC2B388F59}"/>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5613C2BB-BBEE-9DBA-634D-9759C9ED10A8}"/>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7555200B-6DB0-FE94-127E-0C74DC37D79D}"/>
              </a:ext>
            </a:extLst>
          </p:cNvPr>
          <p:cNvSpPr>
            <a:spLocks noGrp="1"/>
          </p:cNvSpPr>
          <p:nvPr>
            <p:ph type="sldNum" sz="quarter" idx="4"/>
          </p:nvPr>
        </p:nvSpPr>
        <p:spPr/>
        <p:txBody>
          <a:bodyPr/>
          <a:lstStyle/>
          <a:p>
            <a:r>
              <a:rPr lang="en-GB" noProof="0"/>
              <a:t>|  </a:t>
            </a:r>
            <a:fld id="{CDC8994D-33BE-6F4B-918B-78B2D731EB1C}" type="slidenum">
              <a:rPr lang="en-GB" noProof="0" smtClean="0"/>
              <a:pPr/>
              <a:t>40</a:t>
            </a:fld>
            <a:endParaRPr lang="en-GB" noProof="0"/>
          </a:p>
        </p:txBody>
      </p:sp>
      <p:pic>
        <p:nvPicPr>
          <p:cNvPr id="10" name="Picture 9" descr="A diagram of a radio transformer&#10;&#10;Description automatically generated">
            <a:extLst>
              <a:ext uri="{FF2B5EF4-FFF2-40B4-BE49-F238E27FC236}">
                <a16:creationId xmlns:a16="http://schemas.microsoft.com/office/drawing/2014/main" id="{07DFA446-5DCA-C3B2-DC10-348D8EEADB3F}"/>
              </a:ext>
            </a:extLst>
          </p:cNvPr>
          <p:cNvPicPr>
            <a:picLocks noChangeAspect="1"/>
          </p:cNvPicPr>
          <p:nvPr/>
        </p:nvPicPr>
        <p:blipFill>
          <a:blip r:embed="rId2"/>
          <a:stretch>
            <a:fillRect/>
          </a:stretch>
        </p:blipFill>
        <p:spPr>
          <a:xfrm>
            <a:off x="1385723" y="2119411"/>
            <a:ext cx="8096250" cy="3048000"/>
          </a:xfrm>
          <a:prstGeom prst="rect">
            <a:avLst/>
          </a:prstGeom>
        </p:spPr>
      </p:pic>
      <p:sp>
        <p:nvSpPr>
          <p:cNvPr id="11" name="TextBox 10">
            <a:extLst>
              <a:ext uri="{FF2B5EF4-FFF2-40B4-BE49-F238E27FC236}">
                <a16:creationId xmlns:a16="http://schemas.microsoft.com/office/drawing/2014/main" id="{D86E5A3A-6B42-9F73-FF20-CBD081C782C9}"/>
              </a:ext>
            </a:extLst>
          </p:cNvPr>
          <p:cNvSpPr txBox="1"/>
          <p:nvPr/>
        </p:nvSpPr>
        <p:spPr>
          <a:xfrm>
            <a:off x="977462" y="5618830"/>
            <a:ext cx="9806980" cy="369332"/>
          </a:xfrm>
          <a:prstGeom prst="rect">
            <a:avLst/>
          </a:prstGeom>
          <a:noFill/>
        </p:spPr>
        <p:txBody>
          <a:bodyPr wrap="none" rtlCol="0">
            <a:spAutoFit/>
          </a:bodyPr>
          <a:lstStyle/>
          <a:p>
            <a:r>
              <a:rPr lang="fi-FI" dirty="0"/>
              <a:t>https://www.researchgate.net/figure/Radio-Transformer-Network-Architecture_fig4_301819565</a:t>
            </a:r>
          </a:p>
        </p:txBody>
      </p:sp>
    </p:spTree>
    <p:extLst>
      <p:ext uri="{BB962C8B-B14F-4D97-AF65-F5344CB8AC3E}">
        <p14:creationId xmlns:p14="http://schemas.microsoft.com/office/powerpoint/2010/main" val="4137795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2AC4B-BC65-05DD-9FED-EAC151DB1756}"/>
              </a:ext>
            </a:extLst>
          </p:cNvPr>
          <p:cNvSpPr>
            <a:spLocks noGrp="1"/>
          </p:cNvSpPr>
          <p:nvPr>
            <p:ph type="title"/>
          </p:nvPr>
        </p:nvSpPr>
        <p:spPr>
          <a:xfrm>
            <a:off x="410400" y="646858"/>
            <a:ext cx="10515600" cy="645616"/>
          </a:xfrm>
        </p:spPr>
        <p:txBody>
          <a:bodyPr/>
          <a:lstStyle/>
          <a:p>
            <a:r>
              <a:rPr lang="fi-FI" dirty="0"/>
              <a:t>Network </a:t>
            </a:r>
            <a:r>
              <a:rPr lang="fi-FI" dirty="0" err="1"/>
              <a:t>learning</a:t>
            </a:r>
            <a:r>
              <a:rPr lang="fi-FI" dirty="0"/>
              <a:t>/</a:t>
            </a:r>
            <a:r>
              <a:rPr lang="fi-FI" dirty="0" err="1"/>
              <a:t>training</a:t>
            </a:r>
            <a:endParaRPr lang="fi-FI" dirty="0"/>
          </a:p>
        </p:txBody>
      </p:sp>
      <p:sp>
        <p:nvSpPr>
          <p:cNvPr id="3" name="Content Placeholder 2">
            <a:extLst>
              <a:ext uri="{FF2B5EF4-FFF2-40B4-BE49-F238E27FC236}">
                <a16:creationId xmlns:a16="http://schemas.microsoft.com/office/drawing/2014/main" id="{671540A6-DEB9-2202-AF01-428797FA0A28}"/>
              </a:ext>
            </a:extLst>
          </p:cNvPr>
          <p:cNvSpPr>
            <a:spLocks noGrp="1"/>
          </p:cNvSpPr>
          <p:nvPr>
            <p:ph idx="1"/>
          </p:nvPr>
        </p:nvSpPr>
        <p:spPr>
          <a:xfrm>
            <a:off x="410400" y="1292474"/>
            <a:ext cx="10515600" cy="4766161"/>
          </a:xfrm>
        </p:spPr>
        <p:txBody>
          <a:bodyPr/>
          <a:lstStyle/>
          <a:p>
            <a:endParaRPr lang="fi-FI" dirty="0"/>
          </a:p>
          <a:p>
            <a:r>
              <a:rPr lang="fi-FI" dirty="0" err="1"/>
              <a:t>There</a:t>
            </a:r>
            <a:r>
              <a:rPr lang="fi-FI" dirty="0"/>
              <a:t> </a:t>
            </a:r>
            <a:r>
              <a:rPr lang="fi-FI" dirty="0" err="1"/>
              <a:t>are</a:t>
            </a:r>
            <a:r>
              <a:rPr lang="fi-FI" dirty="0"/>
              <a:t> </a:t>
            </a:r>
            <a:r>
              <a:rPr lang="fi-FI" dirty="0" err="1"/>
              <a:t>three</a:t>
            </a:r>
            <a:r>
              <a:rPr lang="fi-FI" dirty="0"/>
              <a:t> main </a:t>
            </a:r>
            <a:r>
              <a:rPr lang="fi-FI" dirty="0" err="1"/>
              <a:t>categories</a:t>
            </a:r>
            <a:r>
              <a:rPr lang="fi-FI" dirty="0"/>
              <a:t> for </a:t>
            </a:r>
            <a:r>
              <a:rPr lang="fi-FI" dirty="0" err="1"/>
              <a:t>network</a:t>
            </a:r>
            <a:r>
              <a:rPr lang="fi-FI" dirty="0"/>
              <a:t> </a:t>
            </a:r>
            <a:r>
              <a:rPr lang="fi-FI" dirty="0" err="1"/>
              <a:t>training</a:t>
            </a:r>
            <a:endParaRPr lang="fi-FI" dirty="0"/>
          </a:p>
          <a:p>
            <a:pPr lvl="1"/>
            <a:r>
              <a:rPr lang="fi-FI" dirty="0" err="1"/>
              <a:t>Unsupervised</a:t>
            </a:r>
            <a:r>
              <a:rPr lang="fi-FI" dirty="0"/>
              <a:t> </a:t>
            </a:r>
            <a:r>
              <a:rPr lang="fi-FI" dirty="0" err="1"/>
              <a:t>learning</a:t>
            </a:r>
            <a:endParaRPr lang="fi-FI" dirty="0"/>
          </a:p>
          <a:p>
            <a:pPr lvl="1"/>
            <a:r>
              <a:rPr lang="fi-FI" dirty="0" err="1"/>
              <a:t>Reinforcement</a:t>
            </a:r>
            <a:r>
              <a:rPr lang="fi-FI" dirty="0"/>
              <a:t> </a:t>
            </a:r>
            <a:r>
              <a:rPr lang="fi-FI" dirty="0" err="1"/>
              <a:t>learning</a:t>
            </a:r>
            <a:endParaRPr lang="fi-FI" dirty="0"/>
          </a:p>
          <a:p>
            <a:pPr lvl="1"/>
            <a:r>
              <a:rPr lang="fi-FI" dirty="0" err="1"/>
              <a:t>Supervised</a:t>
            </a:r>
            <a:r>
              <a:rPr lang="fi-FI" dirty="0"/>
              <a:t> </a:t>
            </a:r>
            <a:r>
              <a:rPr lang="fi-FI" dirty="0" err="1"/>
              <a:t>learning</a:t>
            </a:r>
            <a:endParaRPr lang="fi-FI" dirty="0"/>
          </a:p>
          <a:p>
            <a:pPr lvl="1"/>
            <a:r>
              <a:rPr lang="fi-FI" dirty="0"/>
              <a:t>And </a:t>
            </a:r>
            <a:r>
              <a:rPr lang="fi-FI" dirty="0" err="1"/>
              <a:t>their</a:t>
            </a:r>
            <a:r>
              <a:rPr lang="fi-FI" dirty="0"/>
              <a:t> </a:t>
            </a:r>
            <a:r>
              <a:rPr lang="fi-FI" dirty="0" err="1"/>
              <a:t>variations</a:t>
            </a:r>
            <a:r>
              <a:rPr lang="fi-FI" dirty="0"/>
              <a:t> (</a:t>
            </a:r>
            <a:r>
              <a:rPr lang="fi-FI" dirty="0" err="1"/>
              <a:t>semi-supervised</a:t>
            </a:r>
            <a:r>
              <a:rPr lang="fi-FI" dirty="0"/>
              <a:t> etc.)</a:t>
            </a:r>
          </a:p>
        </p:txBody>
      </p:sp>
      <p:sp>
        <p:nvSpPr>
          <p:cNvPr id="4" name="Footer Placeholder 3">
            <a:extLst>
              <a:ext uri="{FF2B5EF4-FFF2-40B4-BE49-F238E27FC236}">
                <a16:creationId xmlns:a16="http://schemas.microsoft.com/office/drawing/2014/main" id="{B2F9AADF-6B95-D6DE-4A4C-6D165B88CB85}"/>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D08D4E05-751F-C24D-8E88-BD9DEF675588}"/>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53407578-D04F-32B5-8F7D-6E75BC33574C}"/>
              </a:ext>
            </a:extLst>
          </p:cNvPr>
          <p:cNvSpPr>
            <a:spLocks noGrp="1"/>
          </p:cNvSpPr>
          <p:nvPr>
            <p:ph type="sldNum" sz="quarter" idx="4"/>
          </p:nvPr>
        </p:nvSpPr>
        <p:spPr/>
        <p:txBody>
          <a:bodyPr/>
          <a:lstStyle/>
          <a:p>
            <a:r>
              <a:rPr lang="en-GB" noProof="0"/>
              <a:t>|  </a:t>
            </a:r>
            <a:fld id="{CDC8994D-33BE-6F4B-918B-78B2D731EB1C}" type="slidenum">
              <a:rPr lang="en-GB" noProof="0" smtClean="0"/>
              <a:pPr/>
              <a:t>41</a:t>
            </a:fld>
            <a:endParaRPr lang="en-GB" noProof="0"/>
          </a:p>
        </p:txBody>
      </p:sp>
    </p:spTree>
    <p:extLst>
      <p:ext uri="{BB962C8B-B14F-4D97-AF65-F5344CB8AC3E}">
        <p14:creationId xmlns:p14="http://schemas.microsoft.com/office/powerpoint/2010/main" val="3198477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CE50-4A73-7C5D-A089-497DCCD409DB}"/>
              </a:ext>
            </a:extLst>
          </p:cNvPr>
          <p:cNvSpPr>
            <a:spLocks noGrp="1"/>
          </p:cNvSpPr>
          <p:nvPr>
            <p:ph type="title"/>
          </p:nvPr>
        </p:nvSpPr>
        <p:spPr/>
        <p:txBody>
          <a:bodyPr/>
          <a:lstStyle/>
          <a:p>
            <a:r>
              <a:rPr lang="fi-FI" dirty="0" err="1"/>
              <a:t>Unsupervised</a:t>
            </a:r>
            <a:r>
              <a:rPr lang="fi-FI" dirty="0"/>
              <a:t> </a:t>
            </a:r>
            <a:r>
              <a:rPr lang="fi-FI" dirty="0" err="1"/>
              <a:t>learning</a:t>
            </a:r>
            <a:br>
              <a:rPr lang="fi-FI" dirty="0"/>
            </a:br>
            <a:endParaRPr lang="fi-FI" dirty="0"/>
          </a:p>
        </p:txBody>
      </p:sp>
      <p:sp>
        <p:nvSpPr>
          <p:cNvPr id="3" name="Content Placeholder 2">
            <a:extLst>
              <a:ext uri="{FF2B5EF4-FFF2-40B4-BE49-F238E27FC236}">
                <a16:creationId xmlns:a16="http://schemas.microsoft.com/office/drawing/2014/main" id="{3C76A7B7-F300-1606-1BB8-0236A5AB10E0}"/>
              </a:ext>
            </a:extLst>
          </p:cNvPr>
          <p:cNvSpPr>
            <a:spLocks noGrp="1"/>
          </p:cNvSpPr>
          <p:nvPr>
            <p:ph idx="1"/>
          </p:nvPr>
        </p:nvSpPr>
        <p:spPr/>
        <p:txBody>
          <a:bodyPr/>
          <a:lstStyle/>
          <a:p>
            <a:pPr lvl="1"/>
            <a:r>
              <a:rPr lang="fi-FI" dirty="0"/>
              <a:t>Network </a:t>
            </a:r>
            <a:r>
              <a:rPr lang="fi-FI" dirty="0" err="1"/>
              <a:t>tries</a:t>
            </a:r>
            <a:r>
              <a:rPr lang="fi-FI" dirty="0"/>
              <a:t> to </a:t>
            </a:r>
            <a:r>
              <a:rPr lang="fi-FI" dirty="0" err="1"/>
              <a:t>classify</a:t>
            </a:r>
            <a:r>
              <a:rPr lang="fi-FI" dirty="0"/>
              <a:t> </a:t>
            </a:r>
            <a:r>
              <a:rPr lang="fi-FI" dirty="0" err="1"/>
              <a:t>the</a:t>
            </a:r>
            <a:r>
              <a:rPr lang="fi-FI" dirty="0"/>
              <a:t> data (</a:t>
            </a:r>
            <a:r>
              <a:rPr lang="fi-FI" dirty="0" err="1"/>
              <a:t>withoput</a:t>
            </a:r>
            <a:r>
              <a:rPr lang="fi-FI" dirty="0"/>
              <a:t> </a:t>
            </a:r>
            <a:r>
              <a:rPr lang="fi-FI" dirty="0" err="1"/>
              <a:t>any</a:t>
            </a:r>
            <a:r>
              <a:rPr lang="fi-FI" dirty="0"/>
              <a:t> </a:t>
            </a:r>
            <a:r>
              <a:rPr lang="fi-FI" dirty="0" err="1"/>
              <a:t>guidance</a:t>
            </a:r>
            <a:r>
              <a:rPr lang="fi-FI" dirty="0"/>
              <a:t>) into  </a:t>
            </a:r>
            <a:r>
              <a:rPr lang="fi-FI" dirty="0" err="1"/>
              <a:t>separate</a:t>
            </a:r>
            <a:r>
              <a:rPr lang="fi-FI" dirty="0"/>
              <a:t> </a:t>
            </a:r>
            <a:r>
              <a:rPr lang="fi-FI" dirty="0" err="1"/>
              <a:t>groups</a:t>
            </a:r>
            <a:r>
              <a:rPr lang="fi-FI" dirty="0"/>
              <a:t> </a:t>
            </a:r>
            <a:r>
              <a:rPr lang="fi-FI" dirty="0" err="1"/>
              <a:t>by</a:t>
            </a:r>
            <a:r>
              <a:rPr lang="fi-FI" dirty="0"/>
              <a:t> </a:t>
            </a:r>
            <a:r>
              <a:rPr lang="fi-FI" dirty="0" err="1"/>
              <a:t>finding</a:t>
            </a:r>
            <a:r>
              <a:rPr lang="fi-FI" dirty="0"/>
              <a:t> </a:t>
            </a:r>
            <a:r>
              <a:rPr lang="fi-FI" dirty="0" err="1"/>
              <a:t>maximal</a:t>
            </a:r>
            <a:r>
              <a:rPr lang="fi-FI" dirty="0"/>
              <a:t> </a:t>
            </a:r>
            <a:r>
              <a:rPr lang="fi-FI" dirty="0" err="1"/>
              <a:t>distance</a:t>
            </a:r>
            <a:r>
              <a:rPr lang="fi-FI" dirty="0"/>
              <a:t> </a:t>
            </a:r>
            <a:r>
              <a:rPr lang="fi-FI" dirty="0" err="1"/>
              <a:t>between</a:t>
            </a:r>
            <a:r>
              <a:rPr lang="fi-FI" dirty="0"/>
              <a:t> </a:t>
            </a:r>
            <a:r>
              <a:rPr lang="fi-FI" dirty="0" err="1"/>
              <a:t>the</a:t>
            </a:r>
            <a:r>
              <a:rPr lang="fi-FI" dirty="0"/>
              <a:t> </a:t>
            </a:r>
            <a:r>
              <a:rPr lang="fi-FI" dirty="0" err="1"/>
              <a:t>groups</a:t>
            </a:r>
            <a:endParaRPr lang="fi-FI" dirty="0"/>
          </a:p>
          <a:p>
            <a:pPr lvl="2"/>
            <a:r>
              <a:rPr lang="fi-FI" dirty="0"/>
              <a:t>Learning </a:t>
            </a:r>
            <a:r>
              <a:rPr lang="fi-FI" dirty="0" err="1"/>
              <a:t>vector</a:t>
            </a:r>
            <a:r>
              <a:rPr lang="fi-FI" dirty="0"/>
              <a:t> </a:t>
            </a:r>
            <a:r>
              <a:rPr lang="fi-FI" dirty="0" err="1"/>
              <a:t>quantization</a:t>
            </a:r>
            <a:endParaRPr lang="fi-FI" dirty="0"/>
          </a:p>
          <a:p>
            <a:pPr lvl="2"/>
            <a:r>
              <a:rPr lang="fi-FI" dirty="0" err="1"/>
              <a:t>Self</a:t>
            </a:r>
            <a:r>
              <a:rPr lang="fi-FI" dirty="0"/>
              <a:t> </a:t>
            </a:r>
            <a:r>
              <a:rPr lang="fi-FI" dirty="0" err="1"/>
              <a:t>organizing</a:t>
            </a:r>
            <a:r>
              <a:rPr lang="fi-FI" dirty="0"/>
              <a:t> </a:t>
            </a:r>
            <a:r>
              <a:rPr lang="fi-FI" dirty="0" err="1"/>
              <a:t>maps</a:t>
            </a:r>
            <a:endParaRPr lang="fi-FI" dirty="0"/>
          </a:p>
          <a:p>
            <a:pPr lvl="2"/>
            <a:r>
              <a:rPr lang="fi-FI" dirty="0"/>
              <a:t>…</a:t>
            </a:r>
          </a:p>
          <a:p>
            <a:pPr lvl="2"/>
            <a:endParaRPr lang="fi-FI" dirty="0"/>
          </a:p>
          <a:p>
            <a:pPr lvl="1"/>
            <a:r>
              <a:rPr lang="fi-FI" dirty="0" err="1"/>
              <a:t>Usually</a:t>
            </a:r>
            <a:r>
              <a:rPr lang="fi-FI" dirty="0"/>
              <a:t> for </a:t>
            </a:r>
            <a:r>
              <a:rPr lang="fi-FI" dirty="0" err="1"/>
              <a:t>clustering</a:t>
            </a:r>
            <a:r>
              <a:rPr lang="fi-FI" dirty="0"/>
              <a:t> and </a:t>
            </a:r>
            <a:r>
              <a:rPr lang="fi-FI" dirty="0" err="1"/>
              <a:t>classification</a:t>
            </a:r>
            <a:endParaRPr lang="fi-FI" dirty="0"/>
          </a:p>
          <a:p>
            <a:pPr lvl="1"/>
            <a:r>
              <a:rPr lang="fi-FI" dirty="0" err="1"/>
              <a:t>Let</a:t>
            </a:r>
            <a:r>
              <a:rPr lang="fi-FI" dirty="0"/>
              <a:t> us look </a:t>
            </a:r>
            <a:r>
              <a:rPr lang="fi-FI" dirty="0" err="1"/>
              <a:t>unsupervised</a:t>
            </a:r>
            <a:r>
              <a:rPr lang="fi-FI" dirty="0"/>
              <a:t> </a:t>
            </a:r>
            <a:r>
              <a:rPr lang="fi-FI" dirty="0" err="1"/>
              <a:t>learning</a:t>
            </a:r>
            <a:r>
              <a:rPr lang="fi-FI" dirty="0"/>
              <a:t> </a:t>
            </a:r>
            <a:r>
              <a:rPr lang="fi-FI" dirty="0" err="1"/>
              <a:t>more</a:t>
            </a:r>
            <a:r>
              <a:rPr lang="fi-FI" dirty="0"/>
              <a:t> </a:t>
            </a:r>
            <a:r>
              <a:rPr lang="fi-FI" dirty="0" err="1"/>
              <a:t>closely</a:t>
            </a:r>
            <a:r>
              <a:rPr lang="fi-FI" dirty="0"/>
              <a:t> in </a:t>
            </a:r>
            <a:r>
              <a:rPr lang="fi-FI" dirty="0" err="1"/>
              <a:t>classification</a:t>
            </a:r>
            <a:r>
              <a:rPr lang="fi-FI" dirty="0"/>
              <a:t> </a:t>
            </a:r>
            <a:r>
              <a:rPr lang="fi-FI" dirty="0" err="1"/>
              <a:t>section</a:t>
            </a:r>
            <a:r>
              <a:rPr lang="fi-FI" dirty="0"/>
              <a:t> </a:t>
            </a:r>
          </a:p>
          <a:p>
            <a:pPr lvl="1"/>
            <a:endParaRPr lang="fi-FI" dirty="0"/>
          </a:p>
          <a:p>
            <a:endParaRPr lang="fi-FI" dirty="0"/>
          </a:p>
        </p:txBody>
      </p:sp>
      <p:sp>
        <p:nvSpPr>
          <p:cNvPr id="4" name="Footer Placeholder 3">
            <a:extLst>
              <a:ext uri="{FF2B5EF4-FFF2-40B4-BE49-F238E27FC236}">
                <a16:creationId xmlns:a16="http://schemas.microsoft.com/office/drawing/2014/main" id="{AA133E4F-CF3D-AD9B-751D-A18D03F5D1D9}"/>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780C9DAF-6089-DF44-06CA-0A59EBDAE181}"/>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CB363618-D61F-AAB6-8D84-AD28ADF2AE7B}"/>
              </a:ext>
            </a:extLst>
          </p:cNvPr>
          <p:cNvSpPr>
            <a:spLocks noGrp="1"/>
          </p:cNvSpPr>
          <p:nvPr>
            <p:ph type="sldNum" sz="quarter" idx="4"/>
          </p:nvPr>
        </p:nvSpPr>
        <p:spPr/>
        <p:txBody>
          <a:bodyPr/>
          <a:lstStyle/>
          <a:p>
            <a:r>
              <a:rPr lang="en-GB" noProof="0"/>
              <a:t>|  </a:t>
            </a:r>
            <a:fld id="{CDC8994D-33BE-6F4B-918B-78B2D731EB1C}" type="slidenum">
              <a:rPr lang="en-GB" noProof="0" smtClean="0"/>
              <a:pPr/>
              <a:t>42</a:t>
            </a:fld>
            <a:endParaRPr lang="en-GB" noProof="0"/>
          </a:p>
        </p:txBody>
      </p:sp>
    </p:spTree>
    <p:extLst>
      <p:ext uri="{BB962C8B-B14F-4D97-AF65-F5344CB8AC3E}">
        <p14:creationId xmlns:p14="http://schemas.microsoft.com/office/powerpoint/2010/main" val="1216287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CE50-4A73-7C5D-A089-497DCCD409DB}"/>
              </a:ext>
            </a:extLst>
          </p:cNvPr>
          <p:cNvSpPr>
            <a:spLocks noGrp="1"/>
          </p:cNvSpPr>
          <p:nvPr>
            <p:ph type="title"/>
          </p:nvPr>
        </p:nvSpPr>
        <p:spPr/>
        <p:txBody>
          <a:bodyPr/>
          <a:lstStyle/>
          <a:p>
            <a:r>
              <a:rPr lang="fi-FI" dirty="0" err="1"/>
              <a:t>Reinforcement</a:t>
            </a:r>
            <a:r>
              <a:rPr lang="fi-FI" dirty="0"/>
              <a:t> </a:t>
            </a:r>
            <a:r>
              <a:rPr lang="fi-FI" dirty="0" err="1"/>
              <a:t>learning</a:t>
            </a:r>
            <a:br>
              <a:rPr lang="fi-FI" dirty="0"/>
            </a:br>
            <a:endParaRPr lang="fi-FI" dirty="0"/>
          </a:p>
        </p:txBody>
      </p:sp>
      <p:sp>
        <p:nvSpPr>
          <p:cNvPr id="3" name="Content Placeholder 2">
            <a:extLst>
              <a:ext uri="{FF2B5EF4-FFF2-40B4-BE49-F238E27FC236}">
                <a16:creationId xmlns:a16="http://schemas.microsoft.com/office/drawing/2014/main" id="{3C76A7B7-F300-1606-1BB8-0236A5AB10E0}"/>
              </a:ext>
            </a:extLst>
          </p:cNvPr>
          <p:cNvSpPr>
            <a:spLocks noGrp="1"/>
          </p:cNvSpPr>
          <p:nvPr>
            <p:ph idx="1"/>
          </p:nvPr>
        </p:nvSpPr>
        <p:spPr/>
        <p:txBody>
          <a:bodyPr/>
          <a:lstStyle/>
          <a:p>
            <a:pPr marL="314325" lvl="1" indent="0">
              <a:buNone/>
            </a:pPr>
            <a:r>
              <a:rPr lang="fi-FI" dirty="0"/>
              <a:t>Wikipedia</a:t>
            </a:r>
          </a:p>
          <a:p>
            <a:pPr lvl="1"/>
            <a:r>
              <a:rPr lang="en-US" dirty="0"/>
              <a:t>the focus is on finding a balance between exploration (of uncharted territory) and exploitation (of current knowledge) with the goal of maximizing the long-term reward, whose feedback might be incomplete or delayed.</a:t>
            </a:r>
          </a:p>
          <a:p>
            <a:pPr lvl="1"/>
            <a:endParaRPr lang="en-US" dirty="0"/>
          </a:p>
          <a:p>
            <a:pPr lvl="1"/>
            <a:r>
              <a:rPr lang="en-US" dirty="0"/>
              <a:t>Reward: when the supervisor (human or high-level agent) does not have to interfere the learning process</a:t>
            </a:r>
          </a:p>
          <a:p>
            <a:pPr lvl="1"/>
            <a:endParaRPr lang="en-US" dirty="0"/>
          </a:p>
          <a:p>
            <a:pPr lvl="1"/>
            <a:r>
              <a:rPr lang="en-US" dirty="0"/>
              <a:t>NOTE: we are not using reinforcement learning in </a:t>
            </a:r>
            <a:r>
              <a:rPr lang="en-US"/>
              <a:t>this course</a:t>
            </a:r>
            <a:endParaRPr lang="fi-FI" dirty="0"/>
          </a:p>
          <a:p>
            <a:endParaRPr lang="fi-FI" dirty="0"/>
          </a:p>
        </p:txBody>
      </p:sp>
      <p:sp>
        <p:nvSpPr>
          <p:cNvPr id="4" name="Footer Placeholder 3">
            <a:extLst>
              <a:ext uri="{FF2B5EF4-FFF2-40B4-BE49-F238E27FC236}">
                <a16:creationId xmlns:a16="http://schemas.microsoft.com/office/drawing/2014/main" id="{AA133E4F-CF3D-AD9B-751D-A18D03F5D1D9}"/>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780C9DAF-6089-DF44-06CA-0A59EBDAE181}"/>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CB363618-D61F-AAB6-8D84-AD28ADF2AE7B}"/>
              </a:ext>
            </a:extLst>
          </p:cNvPr>
          <p:cNvSpPr>
            <a:spLocks noGrp="1"/>
          </p:cNvSpPr>
          <p:nvPr>
            <p:ph type="sldNum" sz="quarter" idx="4"/>
          </p:nvPr>
        </p:nvSpPr>
        <p:spPr/>
        <p:txBody>
          <a:bodyPr/>
          <a:lstStyle/>
          <a:p>
            <a:r>
              <a:rPr lang="en-GB" noProof="0"/>
              <a:t>|  </a:t>
            </a:r>
            <a:fld id="{CDC8994D-33BE-6F4B-918B-78B2D731EB1C}" type="slidenum">
              <a:rPr lang="en-GB" noProof="0" smtClean="0"/>
              <a:pPr/>
              <a:t>43</a:t>
            </a:fld>
            <a:endParaRPr lang="en-GB" noProof="0"/>
          </a:p>
        </p:txBody>
      </p:sp>
    </p:spTree>
    <p:extLst>
      <p:ext uri="{BB962C8B-B14F-4D97-AF65-F5344CB8AC3E}">
        <p14:creationId xmlns:p14="http://schemas.microsoft.com/office/powerpoint/2010/main" val="255447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CE50-4A73-7C5D-A089-497DCCD409DB}"/>
              </a:ext>
            </a:extLst>
          </p:cNvPr>
          <p:cNvSpPr>
            <a:spLocks noGrp="1"/>
          </p:cNvSpPr>
          <p:nvPr>
            <p:ph type="title"/>
          </p:nvPr>
        </p:nvSpPr>
        <p:spPr/>
        <p:txBody>
          <a:bodyPr/>
          <a:lstStyle/>
          <a:p>
            <a:r>
              <a:rPr lang="fi-FI" dirty="0" err="1"/>
              <a:t>Supervised</a:t>
            </a:r>
            <a:r>
              <a:rPr lang="fi-FI" dirty="0"/>
              <a:t> </a:t>
            </a:r>
            <a:r>
              <a:rPr lang="fi-FI" dirty="0" err="1"/>
              <a:t>learning</a:t>
            </a:r>
            <a:br>
              <a:rPr lang="fi-FI" dirty="0"/>
            </a:br>
            <a:endParaRPr lang="fi-FI" dirty="0"/>
          </a:p>
        </p:txBody>
      </p:sp>
      <p:sp>
        <p:nvSpPr>
          <p:cNvPr id="3" name="Content Placeholder 2">
            <a:extLst>
              <a:ext uri="{FF2B5EF4-FFF2-40B4-BE49-F238E27FC236}">
                <a16:creationId xmlns:a16="http://schemas.microsoft.com/office/drawing/2014/main" id="{3C76A7B7-F300-1606-1BB8-0236A5AB10E0}"/>
              </a:ext>
            </a:extLst>
          </p:cNvPr>
          <p:cNvSpPr>
            <a:spLocks noGrp="1"/>
          </p:cNvSpPr>
          <p:nvPr>
            <p:ph idx="1"/>
          </p:nvPr>
        </p:nvSpPr>
        <p:spPr/>
        <p:txBody>
          <a:bodyPr/>
          <a:lstStyle/>
          <a:p>
            <a:pPr lvl="1"/>
            <a:r>
              <a:rPr lang="fi-FI" dirty="0"/>
              <a:t>Input/output </a:t>
            </a:r>
            <a:r>
              <a:rPr lang="fi-FI" dirty="0" err="1"/>
              <a:t>pairs</a:t>
            </a:r>
            <a:r>
              <a:rPr lang="fi-FI" dirty="0"/>
              <a:t> of data </a:t>
            </a:r>
            <a:r>
              <a:rPr lang="fi-FI" dirty="0" err="1"/>
              <a:t>are</a:t>
            </a:r>
            <a:r>
              <a:rPr lang="fi-FI" dirty="0"/>
              <a:t> </a:t>
            </a:r>
            <a:r>
              <a:rPr lang="fi-FI" dirty="0" err="1"/>
              <a:t>introduced</a:t>
            </a:r>
            <a:r>
              <a:rPr lang="fi-FI" dirty="0"/>
              <a:t> to </a:t>
            </a:r>
            <a:r>
              <a:rPr lang="fi-FI" dirty="0" err="1"/>
              <a:t>the</a:t>
            </a:r>
            <a:r>
              <a:rPr lang="fi-FI" dirty="0"/>
              <a:t> NN and it </a:t>
            </a:r>
            <a:r>
              <a:rPr lang="fi-FI" dirty="0" err="1"/>
              <a:t>tries</a:t>
            </a:r>
            <a:r>
              <a:rPr lang="fi-FI" dirty="0"/>
              <a:t> to </a:t>
            </a:r>
            <a:r>
              <a:rPr lang="fi-FI" dirty="0" err="1"/>
              <a:t>find</a:t>
            </a:r>
            <a:r>
              <a:rPr lang="fi-FI" dirty="0"/>
              <a:t> </a:t>
            </a:r>
            <a:r>
              <a:rPr lang="fi-FI" dirty="0" err="1"/>
              <a:t>optimal</a:t>
            </a:r>
            <a:r>
              <a:rPr lang="fi-FI" dirty="0"/>
              <a:t> </a:t>
            </a:r>
            <a:r>
              <a:rPr lang="fi-FI" dirty="0" err="1"/>
              <a:t>weights</a:t>
            </a:r>
            <a:r>
              <a:rPr lang="fi-FI" dirty="0"/>
              <a:t> and </a:t>
            </a:r>
            <a:r>
              <a:rPr lang="fi-FI" dirty="0" err="1"/>
              <a:t>biases</a:t>
            </a:r>
            <a:r>
              <a:rPr lang="fi-FI" dirty="0"/>
              <a:t> to </a:t>
            </a:r>
            <a:r>
              <a:rPr lang="fi-FI" dirty="0" err="1"/>
              <a:t>satisfy</a:t>
            </a:r>
            <a:r>
              <a:rPr lang="fi-FI" dirty="0"/>
              <a:t> </a:t>
            </a:r>
            <a:r>
              <a:rPr lang="fi-FI" dirty="0" err="1"/>
              <a:t>the</a:t>
            </a:r>
            <a:r>
              <a:rPr lang="fi-FI" dirty="0"/>
              <a:t> input/output </a:t>
            </a:r>
            <a:r>
              <a:rPr lang="fi-FI" dirty="0" err="1"/>
              <a:t>dependence</a:t>
            </a:r>
            <a:r>
              <a:rPr lang="fi-FI" dirty="0"/>
              <a:t> </a:t>
            </a:r>
            <a:r>
              <a:rPr lang="fi-FI" dirty="0" err="1"/>
              <a:t>between</a:t>
            </a:r>
            <a:r>
              <a:rPr lang="fi-FI" dirty="0"/>
              <a:t> </a:t>
            </a:r>
            <a:r>
              <a:rPr lang="fi-FI" dirty="0" err="1"/>
              <a:t>them</a:t>
            </a:r>
            <a:r>
              <a:rPr lang="fi-FI" dirty="0"/>
              <a:t>.</a:t>
            </a:r>
          </a:p>
          <a:p>
            <a:pPr lvl="1"/>
            <a:r>
              <a:rPr lang="fi-FI" dirty="0"/>
              <a:t>Data (input-output </a:t>
            </a:r>
            <a:r>
              <a:rPr lang="fi-FI" dirty="0" err="1"/>
              <a:t>pairs</a:t>
            </a:r>
            <a:r>
              <a:rPr lang="fi-FI" dirty="0"/>
              <a:t>) </a:t>
            </a:r>
            <a:r>
              <a:rPr lang="fi-FI" dirty="0" err="1"/>
              <a:t>are</a:t>
            </a:r>
            <a:r>
              <a:rPr lang="fi-FI" dirty="0"/>
              <a:t> </a:t>
            </a:r>
            <a:r>
              <a:rPr lang="fi-FI" dirty="0" err="1"/>
              <a:t>introduced</a:t>
            </a:r>
            <a:r>
              <a:rPr lang="fi-FI" dirty="0"/>
              <a:t> </a:t>
            </a:r>
            <a:r>
              <a:rPr lang="fi-FI" dirty="0" err="1"/>
              <a:t>several</a:t>
            </a:r>
            <a:r>
              <a:rPr lang="fi-FI" dirty="0"/>
              <a:t> </a:t>
            </a:r>
            <a:r>
              <a:rPr lang="fi-FI" dirty="0" err="1"/>
              <a:t>times</a:t>
            </a:r>
            <a:r>
              <a:rPr lang="fi-FI" dirty="0"/>
              <a:t> to </a:t>
            </a:r>
            <a:r>
              <a:rPr lang="fi-FI" dirty="0" err="1"/>
              <a:t>the</a:t>
            </a:r>
            <a:r>
              <a:rPr lang="fi-FI" dirty="0"/>
              <a:t> </a:t>
            </a:r>
            <a:r>
              <a:rPr lang="fi-FI" dirty="0" err="1"/>
              <a:t>network</a:t>
            </a:r>
            <a:r>
              <a:rPr lang="fi-FI" dirty="0"/>
              <a:t> (dataset </a:t>
            </a:r>
            <a:r>
              <a:rPr lang="fi-FI" dirty="0" err="1"/>
              <a:t>introduced</a:t>
            </a:r>
            <a:r>
              <a:rPr lang="fi-FI" dirty="0"/>
              <a:t> to </a:t>
            </a:r>
            <a:r>
              <a:rPr lang="fi-FI" dirty="0" err="1"/>
              <a:t>the</a:t>
            </a:r>
            <a:r>
              <a:rPr lang="fi-FI" dirty="0"/>
              <a:t> </a:t>
            </a:r>
            <a:r>
              <a:rPr lang="fi-FI" dirty="0" err="1"/>
              <a:t>network</a:t>
            </a:r>
            <a:r>
              <a:rPr lang="fi-FI" dirty="0"/>
              <a:t> </a:t>
            </a:r>
            <a:r>
              <a:rPr lang="fi-FI" dirty="0" err="1"/>
              <a:t>one</a:t>
            </a:r>
            <a:r>
              <a:rPr lang="fi-FI" dirty="0"/>
              <a:t> </a:t>
            </a:r>
            <a:r>
              <a:rPr lang="fi-FI" dirty="0" err="1"/>
              <a:t>time</a:t>
            </a:r>
            <a:r>
              <a:rPr lang="fi-FI" dirty="0"/>
              <a:t> = 1 </a:t>
            </a:r>
            <a:r>
              <a:rPr lang="fi-FI" dirty="0" err="1"/>
              <a:t>epoch</a:t>
            </a:r>
            <a:r>
              <a:rPr lang="fi-FI" dirty="0"/>
              <a:t>). </a:t>
            </a:r>
            <a:r>
              <a:rPr lang="fi-FI" dirty="0" err="1"/>
              <a:t>Usually</a:t>
            </a:r>
            <a:r>
              <a:rPr lang="fi-FI" dirty="0"/>
              <a:t> </a:t>
            </a:r>
            <a:r>
              <a:rPr lang="fi-FI" dirty="0" err="1"/>
              <a:t>network</a:t>
            </a:r>
            <a:r>
              <a:rPr lang="fi-FI" dirty="0"/>
              <a:t> is </a:t>
            </a:r>
            <a:r>
              <a:rPr lang="fi-FI" dirty="0" err="1"/>
              <a:t>trained</a:t>
            </a:r>
            <a:r>
              <a:rPr lang="fi-FI" dirty="0"/>
              <a:t> </a:t>
            </a:r>
            <a:r>
              <a:rPr lang="fi-FI" dirty="0" err="1"/>
              <a:t>using</a:t>
            </a:r>
            <a:r>
              <a:rPr lang="fi-FI" dirty="0"/>
              <a:t> 5 ~ 300 (</a:t>
            </a:r>
            <a:r>
              <a:rPr lang="fi-FI" dirty="0" err="1"/>
              <a:t>or</a:t>
            </a:r>
            <a:r>
              <a:rPr lang="fi-FI" dirty="0"/>
              <a:t> </a:t>
            </a:r>
            <a:r>
              <a:rPr lang="fi-FI" dirty="0" err="1"/>
              <a:t>more</a:t>
            </a:r>
            <a:r>
              <a:rPr lang="fi-FI" dirty="0"/>
              <a:t>) </a:t>
            </a:r>
            <a:r>
              <a:rPr lang="fi-FI" dirty="0" err="1"/>
              <a:t>epochs</a:t>
            </a:r>
            <a:r>
              <a:rPr lang="fi-FI" dirty="0"/>
              <a:t> </a:t>
            </a:r>
            <a:r>
              <a:rPr lang="fi-FI" dirty="0" err="1"/>
              <a:t>depending</a:t>
            </a:r>
            <a:r>
              <a:rPr lang="fi-FI" dirty="0"/>
              <a:t> on </a:t>
            </a:r>
            <a:r>
              <a:rPr lang="fi-FI" dirty="0" err="1"/>
              <a:t>the</a:t>
            </a:r>
            <a:r>
              <a:rPr lang="fi-FI" dirty="0"/>
              <a:t> </a:t>
            </a:r>
            <a:r>
              <a:rPr lang="fi-FI" dirty="0" err="1"/>
              <a:t>network</a:t>
            </a:r>
            <a:r>
              <a:rPr lang="fi-FI" dirty="0"/>
              <a:t> </a:t>
            </a:r>
            <a:r>
              <a:rPr lang="fi-FI" dirty="0" err="1"/>
              <a:t>size</a:t>
            </a:r>
            <a:r>
              <a:rPr lang="fi-FI" dirty="0"/>
              <a:t> and data </a:t>
            </a:r>
            <a:r>
              <a:rPr lang="fi-FI" dirty="0" err="1"/>
              <a:t>size</a:t>
            </a:r>
            <a:r>
              <a:rPr lang="fi-FI" dirty="0"/>
              <a:t>.</a:t>
            </a:r>
          </a:p>
          <a:p>
            <a:pPr lvl="1"/>
            <a:endParaRPr lang="fi-FI" dirty="0"/>
          </a:p>
          <a:p>
            <a:pPr lvl="1"/>
            <a:r>
              <a:rPr lang="fi-FI" dirty="0" err="1"/>
              <a:t>Probably</a:t>
            </a:r>
            <a:r>
              <a:rPr lang="fi-FI" dirty="0"/>
              <a:t> </a:t>
            </a:r>
            <a:r>
              <a:rPr lang="fi-FI" dirty="0" err="1"/>
              <a:t>most</a:t>
            </a:r>
            <a:r>
              <a:rPr lang="fi-FI" dirty="0"/>
              <a:t> </a:t>
            </a:r>
            <a:r>
              <a:rPr lang="fi-FI" dirty="0" err="1"/>
              <a:t>common</a:t>
            </a:r>
            <a:r>
              <a:rPr lang="fi-FI" dirty="0"/>
              <a:t> </a:t>
            </a:r>
            <a:r>
              <a:rPr lang="fi-FI" dirty="0" err="1"/>
              <a:t>way</a:t>
            </a:r>
            <a:r>
              <a:rPr lang="fi-FI" dirty="0"/>
              <a:t> to </a:t>
            </a:r>
            <a:r>
              <a:rPr lang="fi-FI" dirty="0" err="1"/>
              <a:t>train</a:t>
            </a:r>
            <a:r>
              <a:rPr lang="fi-FI" dirty="0"/>
              <a:t> </a:t>
            </a:r>
            <a:r>
              <a:rPr lang="fi-FI" dirty="0" err="1"/>
              <a:t>the</a:t>
            </a:r>
            <a:r>
              <a:rPr lang="fi-FI" dirty="0"/>
              <a:t> </a:t>
            </a:r>
            <a:r>
              <a:rPr lang="fi-FI" dirty="0" err="1"/>
              <a:t>networks</a:t>
            </a:r>
            <a:endParaRPr lang="fi-FI" dirty="0"/>
          </a:p>
          <a:p>
            <a:endParaRPr lang="fi-FI" dirty="0"/>
          </a:p>
        </p:txBody>
      </p:sp>
      <p:sp>
        <p:nvSpPr>
          <p:cNvPr id="4" name="Footer Placeholder 3">
            <a:extLst>
              <a:ext uri="{FF2B5EF4-FFF2-40B4-BE49-F238E27FC236}">
                <a16:creationId xmlns:a16="http://schemas.microsoft.com/office/drawing/2014/main" id="{AA133E4F-CF3D-AD9B-751D-A18D03F5D1D9}"/>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780C9DAF-6089-DF44-06CA-0A59EBDAE181}"/>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CB363618-D61F-AAB6-8D84-AD28ADF2AE7B}"/>
              </a:ext>
            </a:extLst>
          </p:cNvPr>
          <p:cNvSpPr>
            <a:spLocks noGrp="1"/>
          </p:cNvSpPr>
          <p:nvPr>
            <p:ph type="sldNum" sz="quarter" idx="4"/>
          </p:nvPr>
        </p:nvSpPr>
        <p:spPr/>
        <p:txBody>
          <a:bodyPr/>
          <a:lstStyle/>
          <a:p>
            <a:r>
              <a:rPr lang="en-GB" noProof="0"/>
              <a:t>|  </a:t>
            </a:r>
            <a:fld id="{CDC8994D-33BE-6F4B-918B-78B2D731EB1C}" type="slidenum">
              <a:rPr lang="en-GB" noProof="0" smtClean="0"/>
              <a:pPr/>
              <a:t>44</a:t>
            </a:fld>
            <a:endParaRPr lang="en-GB" noProof="0"/>
          </a:p>
        </p:txBody>
      </p:sp>
    </p:spTree>
    <p:extLst>
      <p:ext uri="{BB962C8B-B14F-4D97-AF65-F5344CB8AC3E}">
        <p14:creationId xmlns:p14="http://schemas.microsoft.com/office/powerpoint/2010/main" val="455254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2636-E3E8-9548-B259-7487AC5D2F37}"/>
              </a:ext>
            </a:extLst>
          </p:cNvPr>
          <p:cNvSpPr>
            <a:spLocks noGrp="1"/>
          </p:cNvSpPr>
          <p:nvPr>
            <p:ph type="title"/>
          </p:nvPr>
        </p:nvSpPr>
        <p:spPr/>
        <p:txBody>
          <a:bodyPr/>
          <a:lstStyle/>
          <a:p>
            <a:r>
              <a:rPr lang="fi-FI" dirty="0" err="1"/>
              <a:t>Supervised</a:t>
            </a:r>
            <a:r>
              <a:rPr lang="fi-FI" dirty="0"/>
              <a:t> </a:t>
            </a:r>
            <a:r>
              <a:rPr lang="fi-FI" dirty="0" err="1"/>
              <a:t>learning</a:t>
            </a:r>
            <a:endParaRPr lang="fi-FI" dirty="0"/>
          </a:p>
        </p:txBody>
      </p:sp>
      <p:sp>
        <p:nvSpPr>
          <p:cNvPr id="3" name="Content Placeholder 2">
            <a:extLst>
              <a:ext uri="{FF2B5EF4-FFF2-40B4-BE49-F238E27FC236}">
                <a16:creationId xmlns:a16="http://schemas.microsoft.com/office/drawing/2014/main" id="{3D0981AE-32DF-BA17-6C3A-AF0FAE689EEA}"/>
              </a:ext>
            </a:extLst>
          </p:cNvPr>
          <p:cNvSpPr>
            <a:spLocks noGrp="1"/>
          </p:cNvSpPr>
          <p:nvPr>
            <p:ph idx="1"/>
          </p:nvPr>
        </p:nvSpPr>
        <p:spPr>
          <a:xfrm>
            <a:off x="410400" y="1707297"/>
            <a:ext cx="6974168" cy="4351338"/>
          </a:xfrm>
        </p:spPr>
        <p:txBody>
          <a:bodyPr/>
          <a:lstStyle/>
          <a:p>
            <a:r>
              <a:rPr lang="fi-FI" sz="2000" dirty="0"/>
              <a:t>Input(s) </a:t>
            </a:r>
            <a:r>
              <a:rPr lang="fi-FI" sz="2000" dirty="0" err="1"/>
              <a:t>are</a:t>
            </a:r>
            <a:r>
              <a:rPr lang="fi-FI" sz="2000" dirty="0"/>
              <a:t> </a:t>
            </a:r>
            <a:r>
              <a:rPr lang="fi-FI" sz="2000" dirty="0" err="1"/>
              <a:t>fed</a:t>
            </a:r>
            <a:r>
              <a:rPr lang="fi-FI" sz="2000" dirty="0"/>
              <a:t> to </a:t>
            </a:r>
            <a:r>
              <a:rPr lang="fi-FI" sz="2000" dirty="0" err="1"/>
              <a:t>the</a:t>
            </a:r>
            <a:r>
              <a:rPr lang="fi-FI" sz="2000" dirty="0"/>
              <a:t> </a:t>
            </a:r>
            <a:r>
              <a:rPr lang="fi-FI" sz="2000" dirty="0" err="1"/>
              <a:t>neuron</a:t>
            </a:r>
            <a:r>
              <a:rPr lang="fi-FI" sz="2000" dirty="0"/>
              <a:t>(s) (</a:t>
            </a:r>
            <a:r>
              <a:rPr lang="fi-FI" sz="2000" dirty="0" err="1"/>
              <a:t>weights</a:t>
            </a:r>
            <a:r>
              <a:rPr lang="fi-FI" sz="2000" dirty="0"/>
              <a:t> and </a:t>
            </a:r>
            <a:r>
              <a:rPr lang="fi-FI" sz="2000" dirty="0" err="1"/>
              <a:t>biases</a:t>
            </a:r>
            <a:r>
              <a:rPr lang="fi-FI" sz="2000" dirty="0"/>
              <a:t> </a:t>
            </a:r>
            <a:r>
              <a:rPr lang="fi-FI" sz="2000" dirty="0" err="1"/>
              <a:t>are</a:t>
            </a:r>
            <a:r>
              <a:rPr lang="fi-FI" sz="2000" dirty="0"/>
              <a:t> </a:t>
            </a:r>
            <a:r>
              <a:rPr lang="fi-FI" sz="2000" dirty="0" err="1"/>
              <a:t>initialized</a:t>
            </a:r>
            <a:r>
              <a:rPr lang="fi-FI" sz="2000" dirty="0"/>
              <a:t> </a:t>
            </a:r>
            <a:r>
              <a:rPr lang="fi-FI" sz="2000" dirty="0" err="1"/>
              <a:t>with</a:t>
            </a:r>
            <a:r>
              <a:rPr lang="fi-FI" sz="2000" dirty="0"/>
              <a:t> </a:t>
            </a:r>
            <a:r>
              <a:rPr lang="fi-FI" sz="2000" dirty="0" err="1"/>
              <a:t>small</a:t>
            </a:r>
            <a:r>
              <a:rPr lang="fi-FI" sz="2000" dirty="0"/>
              <a:t> random </a:t>
            </a:r>
            <a:r>
              <a:rPr lang="fi-FI" sz="2000" dirty="0" err="1"/>
              <a:t>value</a:t>
            </a:r>
            <a:r>
              <a:rPr lang="fi-FI" sz="2000" dirty="0"/>
              <a:t>) and </a:t>
            </a:r>
            <a:r>
              <a:rPr lang="fi-FI" sz="2000" dirty="0" err="1"/>
              <a:t>the</a:t>
            </a:r>
            <a:r>
              <a:rPr lang="fi-FI" sz="2000" dirty="0"/>
              <a:t> output is </a:t>
            </a:r>
            <a:r>
              <a:rPr lang="fi-FI" sz="2000" dirty="0" err="1"/>
              <a:t>computed</a:t>
            </a:r>
            <a:endParaRPr lang="fi-FI" sz="2000" dirty="0"/>
          </a:p>
          <a:p>
            <a:r>
              <a:rPr lang="fi-FI" sz="2000" dirty="0" err="1"/>
              <a:t>True</a:t>
            </a:r>
            <a:r>
              <a:rPr lang="fi-FI" sz="2000" dirty="0"/>
              <a:t> output is </a:t>
            </a:r>
            <a:r>
              <a:rPr lang="fi-FI" sz="2000" dirty="0" err="1"/>
              <a:t>compared</a:t>
            </a:r>
            <a:r>
              <a:rPr lang="fi-FI" sz="2000" dirty="0"/>
              <a:t> to </a:t>
            </a:r>
            <a:r>
              <a:rPr lang="fi-FI" sz="2000" dirty="0" err="1"/>
              <a:t>network</a:t>
            </a:r>
            <a:r>
              <a:rPr lang="fi-FI" sz="2000" dirty="0"/>
              <a:t> output i.e.  e=y - </a:t>
            </a:r>
            <a:r>
              <a:rPr lang="cy-GB" sz="2000" dirty="0"/>
              <a:t>ŷ</a:t>
            </a:r>
          </a:p>
          <a:p>
            <a:r>
              <a:rPr lang="cy-GB" sz="2000" dirty="0"/>
              <a:t>Error e is fed back to upstream and small parts of error is shared and divided to the parameters:</a:t>
            </a:r>
          </a:p>
          <a:p>
            <a:pPr lvl="1"/>
            <a:r>
              <a:rPr lang="cy-GB" sz="1600" dirty="0"/>
              <a:t>Activation threshold: threshold = threshold + (learning rate*internal bias weight*error)</a:t>
            </a:r>
          </a:p>
          <a:p>
            <a:pPr lvl="1"/>
            <a:r>
              <a:rPr lang="cy-GB" sz="1600" dirty="0"/>
              <a:t>Weights w</a:t>
            </a:r>
            <a:r>
              <a:rPr lang="cy-GB" sz="1600" baseline="-25000" dirty="0"/>
              <a:t>ij</a:t>
            </a:r>
            <a:r>
              <a:rPr lang="cy-GB" sz="1600" dirty="0"/>
              <a:t>: 	w</a:t>
            </a:r>
            <a:r>
              <a:rPr lang="cy-GB" sz="1600" baseline="-25000" dirty="0"/>
              <a:t>ij</a:t>
            </a:r>
            <a:r>
              <a:rPr lang="cy-GB" sz="1600" dirty="0"/>
              <a:t> + (learning rate*internal “weight” weight*error)</a:t>
            </a:r>
          </a:p>
          <a:p>
            <a:pPr lvl="2"/>
            <a:r>
              <a:rPr lang="cy-GB" sz="1200" dirty="0"/>
              <a:t>Internal weights is the generic division how much error is shared between bias and the input weights and network layers</a:t>
            </a:r>
          </a:p>
          <a:p>
            <a:r>
              <a:rPr lang="cy-GB" sz="2000" dirty="0"/>
              <a:t>This procedure is going backwards through the whole network</a:t>
            </a:r>
          </a:p>
          <a:p>
            <a:pPr lvl="1"/>
            <a:r>
              <a:rPr lang="cy-GB" sz="1600" dirty="0"/>
              <a:t>Error is shrinking when going to upstream in every layer</a:t>
            </a:r>
          </a:p>
          <a:p>
            <a:pPr lvl="1"/>
            <a:r>
              <a:rPr lang="cy-GB" sz="1600" dirty="0"/>
              <a:t>Notice: “Vanishing gradient problem” with large (deep) networks</a:t>
            </a:r>
          </a:p>
          <a:p>
            <a:pPr lvl="2"/>
            <a:r>
              <a:rPr lang="cy-GB" sz="1200" dirty="0"/>
              <a:t>Several approaches exist to overcome this problem</a:t>
            </a:r>
          </a:p>
        </p:txBody>
      </p:sp>
      <p:sp>
        <p:nvSpPr>
          <p:cNvPr id="4" name="Footer Placeholder 3">
            <a:extLst>
              <a:ext uri="{FF2B5EF4-FFF2-40B4-BE49-F238E27FC236}">
                <a16:creationId xmlns:a16="http://schemas.microsoft.com/office/drawing/2014/main" id="{C90E08ED-885A-31F6-C489-24EF27B51B8A}"/>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57DD3F8D-7B66-545C-E6EC-074A7873A290}"/>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951E115D-B04B-001C-4585-0B3A82563FF2}"/>
              </a:ext>
            </a:extLst>
          </p:cNvPr>
          <p:cNvSpPr>
            <a:spLocks noGrp="1"/>
          </p:cNvSpPr>
          <p:nvPr>
            <p:ph type="sldNum" sz="quarter" idx="4"/>
          </p:nvPr>
        </p:nvSpPr>
        <p:spPr/>
        <p:txBody>
          <a:bodyPr/>
          <a:lstStyle/>
          <a:p>
            <a:r>
              <a:rPr lang="en-GB" noProof="0"/>
              <a:t>|  </a:t>
            </a:r>
            <a:fld id="{CDC8994D-33BE-6F4B-918B-78B2D731EB1C}" type="slidenum">
              <a:rPr lang="en-GB" noProof="0" smtClean="0"/>
              <a:pPr/>
              <a:t>45</a:t>
            </a:fld>
            <a:endParaRPr lang="en-GB" noProof="0"/>
          </a:p>
        </p:txBody>
      </p:sp>
      <p:pic>
        <p:nvPicPr>
          <p:cNvPr id="7" name="Picture 2" descr="http://upload.wikimedia.org/wikipedia/commons/6/60/ArtificialNeuronModel_english.png">
            <a:extLst>
              <a:ext uri="{FF2B5EF4-FFF2-40B4-BE49-F238E27FC236}">
                <a16:creationId xmlns:a16="http://schemas.microsoft.com/office/drawing/2014/main" id="{70215E93-C1C5-01A4-C4D3-86E12B5A3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030" y="2345838"/>
            <a:ext cx="4560884" cy="216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35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2636-E3E8-9548-B259-7487AC5D2F37}"/>
              </a:ext>
            </a:extLst>
          </p:cNvPr>
          <p:cNvSpPr>
            <a:spLocks noGrp="1"/>
          </p:cNvSpPr>
          <p:nvPr>
            <p:ph type="title"/>
          </p:nvPr>
        </p:nvSpPr>
        <p:spPr/>
        <p:txBody>
          <a:bodyPr/>
          <a:lstStyle/>
          <a:p>
            <a:r>
              <a:rPr lang="fi-FI" dirty="0" err="1"/>
              <a:t>Supervised</a:t>
            </a:r>
            <a:r>
              <a:rPr lang="fi-FI" dirty="0"/>
              <a:t> </a:t>
            </a:r>
            <a:r>
              <a:rPr lang="fi-FI" dirty="0" err="1"/>
              <a:t>learning</a:t>
            </a:r>
            <a:endParaRPr lang="fi-FI" dirty="0"/>
          </a:p>
        </p:txBody>
      </p:sp>
      <p:sp>
        <p:nvSpPr>
          <p:cNvPr id="3" name="Content Placeholder 2">
            <a:extLst>
              <a:ext uri="{FF2B5EF4-FFF2-40B4-BE49-F238E27FC236}">
                <a16:creationId xmlns:a16="http://schemas.microsoft.com/office/drawing/2014/main" id="{3D0981AE-32DF-BA17-6C3A-AF0FAE689EEA}"/>
              </a:ext>
            </a:extLst>
          </p:cNvPr>
          <p:cNvSpPr>
            <a:spLocks noGrp="1"/>
          </p:cNvSpPr>
          <p:nvPr>
            <p:ph idx="1"/>
          </p:nvPr>
        </p:nvSpPr>
        <p:spPr>
          <a:xfrm>
            <a:off x="410399" y="1707297"/>
            <a:ext cx="11073203" cy="4351338"/>
          </a:xfrm>
        </p:spPr>
        <p:txBody>
          <a:bodyPr/>
          <a:lstStyle/>
          <a:p>
            <a:r>
              <a:rPr lang="cy-GB" sz="2000" dirty="0"/>
              <a:t>Large datasets are introduced to the networks, not one row at a time, but in series of mini-batches, say 5-200 rows at a time</a:t>
            </a:r>
          </a:p>
          <a:p>
            <a:endParaRPr lang="cy-GB" sz="2000" dirty="0"/>
          </a:p>
          <a:p>
            <a:pPr lvl="1"/>
            <a:r>
              <a:rPr lang="cy-GB" sz="2000" dirty="0"/>
              <a:t>The training error computation of 5-200 rows are done internally as matrix operation and the parameters are updated based on this error vector</a:t>
            </a:r>
          </a:p>
          <a:p>
            <a:pPr lvl="1"/>
            <a:endParaRPr lang="cy-GB" sz="2000" dirty="0"/>
          </a:p>
          <a:p>
            <a:pPr lvl="1"/>
            <a:r>
              <a:rPr lang="cy-GB" sz="2000" dirty="0"/>
              <a:t>Usually improves the speed of learning process </a:t>
            </a:r>
          </a:p>
        </p:txBody>
      </p:sp>
      <p:sp>
        <p:nvSpPr>
          <p:cNvPr id="4" name="Footer Placeholder 3">
            <a:extLst>
              <a:ext uri="{FF2B5EF4-FFF2-40B4-BE49-F238E27FC236}">
                <a16:creationId xmlns:a16="http://schemas.microsoft.com/office/drawing/2014/main" id="{C90E08ED-885A-31F6-C489-24EF27B51B8A}"/>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57DD3F8D-7B66-545C-E6EC-074A7873A290}"/>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951E115D-B04B-001C-4585-0B3A82563FF2}"/>
              </a:ext>
            </a:extLst>
          </p:cNvPr>
          <p:cNvSpPr>
            <a:spLocks noGrp="1"/>
          </p:cNvSpPr>
          <p:nvPr>
            <p:ph type="sldNum" sz="quarter" idx="4"/>
          </p:nvPr>
        </p:nvSpPr>
        <p:spPr/>
        <p:txBody>
          <a:bodyPr/>
          <a:lstStyle/>
          <a:p>
            <a:r>
              <a:rPr lang="en-GB" noProof="0"/>
              <a:t>|  </a:t>
            </a:r>
            <a:fld id="{CDC8994D-33BE-6F4B-918B-78B2D731EB1C}" type="slidenum">
              <a:rPr lang="en-GB" noProof="0" smtClean="0"/>
              <a:pPr/>
              <a:t>46</a:t>
            </a:fld>
            <a:endParaRPr lang="en-GB" noProof="0"/>
          </a:p>
        </p:txBody>
      </p:sp>
    </p:spTree>
    <p:extLst>
      <p:ext uri="{BB962C8B-B14F-4D97-AF65-F5344CB8AC3E}">
        <p14:creationId xmlns:p14="http://schemas.microsoft.com/office/powerpoint/2010/main" val="4157476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713" y="457201"/>
            <a:ext cx="8229600" cy="729253"/>
          </a:xfrm>
        </p:spPr>
        <p:txBody>
          <a:bodyPr/>
          <a:lstStyle/>
          <a:p>
            <a:r>
              <a:rPr lang="fi-FI" dirty="0" err="1"/>
              <a:t>Overtraining</a:t>
            </a:r>
            <a:r>
              <a:rPr lang="fi-FI" dirty="0"/>
              <a:t> / </a:t>
            </a:r>
            <a:r>
              <a:rPr lang="fi-FI" dirty="0" err="1"/>
              <a:t>Overfitting</a:t>
            </a:r>
            <a:endParaRPr lang="fi-FI" dirty="0"/>
          </a:p>
        </p:txBody>
      </p:sp>
      <p:sp>
        <p:nvSpPr>
          <p:cNvPr id="3" name="Content Placeholder 2"/>
          <p:cNvSpPr>
            <a:spLocks noGrp="1"/>
          </p:cNvSpPr>
          <p:nvPr>
            <p:ph idx="1"/>
          </p:nvPr>
        </p:nvSpPr>
        <p:spPr>
          <a:xfrm>
            <a:off x="280988" y="1186453"/>
            <a:ext cx="8229600" cy="5066710"/>
          </a:xfrm>
        </p:spPr>
        <p:txBody>
          <a:bodyPr/>
          <a:lstStyle/>
          <a:p>
            <a:r>
              <a:rPr lang="fi-FI" dirty="0"/>
              <a:t>In case of </a:t>
            </a:r>
            <a:r>
              <a:rPr lang="fi-FI" dirty="0" err="1"/>
              <a:t>complex</a:t>
            </a:r>
            <a:r>
              <a:rPr lang="fi-FI" dirty="0"/>
              <a:t> </a:t>
            </a:r>
            <a:r>
              <a:rPr lang="fi-FI" dirty="0" err="1"/>
              <a:t>topology</a:t>
            </a:r>
            <a:r>
              <a:rPr lang="fi-FI" dirty="0"/>
              <a:t> and </a:t>
            </a:r>
            <a:r>
              <a:rPr lang="fi-FI" dirty="0" err="1"/>
              <a:t>lots</a:t>
            </a:r>
            <a:r>
              <a:rPr lang="fi-FI" dirty="0"/>
              <a:t> of </a:t>
            </a:r>
            <a:r>
              <a:rPr lang="fi-FI" dirty="0" err="1"/>
              <a:t>epochs</a:t>
            </a:r>
            <a:r>
              <a:rPr lang="fi-FI" dirty="0"/>
              <a:t> </a:t>
            </a:r>
            <a:r>
              <a:rPr lang="fi-FI" dirty="0" err="1"/>
              <a:t>are</a:t>
            </a:r>
            <a:r>
              <a:rPr lang="fi-FI" dirty="0"/>
              <a:t> </a:t>
            </a:r>
            <a:r>
              <a:rPr lang="fi-FI" dirty="0" err="1"/>
              <a:t>used</a:t>
            </a:r>
            <a:r>
              <a:rPr lang="fi-FI" dirty="0"/>
              <a:t> in </a:t>
            </a:r>
            <a:r>
              <a:rPr lang="fi-FI" dirty="0" err="1"/>
              <a:t>training</a:t>
            </a:r>
            <a:r>
              <a:rPr lang="fi-FI" dirty="0"/>
              <a:t>, it </a:t>
            </a:r>
            <a:r>
              <a:rPr lang="fi-FI" dirty="0" err="1"/>
              <a:t>could</a:t>
            </a:r>
            <a:r>
              <a:rPr lang="fi-FI" dirty="0"/>
              <a:t> </a:t>
            </a:r>
            <a:r>
              <a:rPr lang="fi-FI" dirty="0" err="1"/>
              <a:t>happen</a:t>
            </a:r>
            <a:r>
              <a:rPr lang="fi-FI" dirty="0"/>
              <a:t> </a:t>
            </a:r>
            <a:r>
              <a:rPr lang="fi-FI" dirty="0" err="1"/>
              <a:t>that</a:t>
            </a:r>
            <a:r>
              <a:rPr lang="fi-FI" dirty="0"/>
              <a:t> </a:t>
            </a:r>
            <a:r>
              <a:rPr lang="fi-FI" dirty="0" err="1"/>
              <a:t>the</a:t>
            </a:r>
            <a:r>
              <a:rPr lang="fi-FI" dirty="0"/>
              <a:t> </a:t>
            </a:r>
            <a:r>
              <a:rPr lang="fi-FI" dirty="0" err="1"/>
              <a:t>network</a:t>
            </a:r>
            <a:r>
              <a:rPr lang="fi-FI" dirty="0"/>
              <a:t> </a:t>
            </a:r>
            <a:r>
              <a:rPr lang="fi-FI" dirty="0" err="1"/>
              <a:t>will</a:t>
            </a:r>
            <a:r>
              <a:rPr lang="fi-FI" dirty="0"/>
              <a:t> </a:t>
            </a:r>
            <a:r>
              <a:rPr lang="fi-FI" dirty="0" err="1"/>
              <a:t>be</a:t>
            </a:r>
            <a:r>
              <a:rPr lang="fi-FI" dirty="0"/>
              <a:t> </a:t>
            </a:r>
            <a:r>
              <a:rPr lang="fi-FI" dirty="0" err="1"/>
              <a:t>overtrained</a:t>
            </a:r>
            <a:r>
              <a:rPr lang="fi-FI" dirty="0"/>
              <a:t> and </a:t>
            </a:r>
            <a:r>
              <a:rPr lang="fi-FI" dirty="0" err="1"/>
              <a:t>loses</a:t>
            </a:r>
            <a:r>
              <a:rPr lang="fi-FI" dirty="0"/>
              <a:t> </a:t>
            </a:r>
            <a:r>
              <a:rPr lang="fi-FI" dirty="0" err="1"/>
              <a:t>its</a:t>
            </a:r>
            <a:r>
              <a:rPr lang="fi-FI" dirty="0"/>
              <a:t> </a:t>
            </a:r>
            <a:r>
              <a:rPr lang="fi-FI" dirty="0" err="1"/>
              <a:t>ability</a:t>
            </a:r>
            <a:r>
              <a:rPr lang="fi-FI" dirty="0"/>
              <a:t> to </a:t>
            </a:r>
            <a:r>
              <a:rPr lang="fi-FI" dirty="0" err="1"/>
              <a:t>generalize</a:t>
            </a:r>
            <a:r>
              <a:rPr lang="fi-FI" dirty="0"/>
              <a:t> </a:t>
            </a:r>
            <a:r>
              <a:rPr lang="fi-FI" dirty="0" err="1"/>
              <a:t>unknown</a:t>
            </a:r>
            <a:r>
              <a:rPr lang="fi-FI" dirty="0"/>
              <a:t> data</a:t>
            </a:r>
          </a:p>
          <a:p>
            <a:pPr lvl="1"/>
            <a:r>
              <a:rPr lang="fi-FI" dirty="0"/>
              <a:t>Works </a:t>
            </a:r>
            <a:r>
              <a:rPr lang="fi-FI" dirty="0" err="1"/>
              <a:t>only</a:t>
            </a:r>
            <a:r>
              <a:rPr lang="fi-FI" dirty="0"/>
              <a:t> </a:t>
            </a:r>
            <a:r>
              <a:rPr lang="fi-FI" dirty="0" err="1"/>
              <a:t>with</a:t>
            </a:r>
            <a:r>
              <a:rPr lang="fi-FI" dirty="0"/>
              <a:t> </a:t>
            </a:r>
            <a:r>
              <a:rPr lang="fi-FI" dirty="0" err="1"/>
              <a:t>the</a:t>
            </a:r>
            <a:r>
              <a:rPr lang="fi-FI" dirty="0"/>
              <a:t> </a:t>
            </a:r>
            <a:r>
              <a:rPr lang="fi-FI" dirty="0" err="1"/>
              <a:t>train</a:t>
            </a:r>
            <a:r>
              <a:rPr lang="fi-FI" dirty="0"/>
              <a:t> data, </a:t>
            </a:r>
            <a:r>
              <a:rPr lang="fi-FI" dirty="0" err="1"/>
              <a:t>but</a:t>
            </a:r>
            <a:r>
              <a:rPr lang="fi-FI" dirty="0"/>
              <a:t> </a:t>
            </a:r>
            <a:r>
              <a:rPr lang="fi-FI" dirty="0" err="1"/>
              <a:t>fails</a:t>
            </a:r>
            <a:r>
              <a:rPr lang="fi-FI" dirty="0"/>
              <a:t> </a:t>
            </a:r>
            <a:r>
              <a:rPr lang="fi-FI" dirty="0" err="1"/>
              <a:t>with</a:t>
            </a:r>
            <a:r>
              <a:rPr lang="fi-FI" dirty="0"/>
              <a:t> </a:t>
            </a:r>
            <a:r>
              <a:rPr lang="fi-FI" dirty="0" err="1"/>
              <a:t>unknown</a:t>
            </a:r>
            <a:r>
              <a:rPr lang="fi-FI" dirty="0"/>
              <a:t> and </a:t>
            </a:r>
            <a:r>
              <a:rPr lang="fi-FI" dirty="0" err="1"/>
              <a:t>test</a:t>
            </a:r>
            <a:r>
              <a:rPr lang="fi-FI" dirty="0"/>
              <a:t> data</a:t>
            </a:r>
          </a:p>
          <a:p>
            <a:endParaRPr lang="fi-FI" dirty="0"/>
          </a:p>
          <a:p>
            <a:r>
              <a:rPr lang="fi-FI" dirty="0"/>
              <a:t>Network </a:t>
            </a:r>
            <a:r>
              <a:rPr lang="fi-FI" dirty="0" err="1"/>
              <a:t>will</a:t>
            </a:r>
            <a:r>
              <a:rPr lang="fi-FI" dirty="0"/>
              <a:t> </a:t>
            </a:r>
            <a:r>
              <a:rPr lang="fi-FI" dirty="0" err="1"/>
              <a:t>learn</a:t>
            </a:r>
            <a:r>
              <a:rPr lang="fi-FI" dirty="0"/>
              <a:t> </a:t>
            </a:r>
            <a:r>
              <a:rPr lang="fi-FI" dirty="0" err="1"/>
              <a:t>the</a:t>
            </a:r>
            <a:r>
              <a:rPr lang="fi-FI" dirty="0"/>
              <a:t> </a:t>
            </a:r>
            <a:r>
              <a:rPr lang="fi-FI" dirty="0" err="1"/>
              <a:t>pointwise</a:t>
            </a:r>
            <a:r>
              <a:rPr lang="fi-FI" dirty="0"/>
              <a:t> </a:t>
            </a:r>
            <a:r>
              <a:rPr lang="fi-FI" dirty="0" err="1"/>
              <a:t>information</a:t>
            </a:r>
            <a:r>
              <a:rPr lang="fi-FI" dirty="0"/>
              <a:t> </a:t>
            </a:r>
            <a:r>
              <a:rPr lang="fi-FI" dirty="0" err="1"/>
              <a:t>too</a:t>
            </a:r>
            <a:r>
              <a:rPr lang="fi-FI" dirty="0"/>
              <a:t> </a:t>
            </a:r>
            <a:r>
              <a:rPr lang="fi-FI" dirty="0" err="1"/>
              <a:t>strictly</a:t>
            </a:r>
            <a:r>
              <a:rPr lang="fi-FI" dirty="0"/>
              <a:t> and </a:t>
            </a:r>
            <a:r>
              <a:rPr lang="fi-FI" dirty="0" err="1"/>
              <a:t>models</a:t>
            </a:r>
            <a:r>
              <a:rPr lang="fi-FI" dirty="0"/>
              <a:t> </a:t>
            </a:r>
            <a:r>
              <a:rPr lang="fi-FI" dirty="0" err="1"/>
              <a:t>the</a:t>
            </a:r>
            <a:r>
              <a:rPr lang="fi-FI" dirty="0"/>
              <a:t> </a:t>
            </a:r>
            <a:r>
              <a:rPr lang="fi-FI" dirty="0" err="1"/>
              <a:t>points</a:t>
            </a:r>
            <a:r>
              <a:rPr lang="fi-FI" dirty="0"/>
              <a:t> </a:t>
            </a:r>
            <a:r>
              <a:rPr lang="fi-FI" dirty="0" err="1"/>
              <a:t>instead</a:t>
            </a:r>
            <a:r>
              <a:rPr lang="fi-FI" dirty="0"/>
              <a:t> of </a:t>
            </a:r>
            <a:r>
              <a:rPr lang="fi-FI" dirty="0" err="1"/>
              <a:t>generalized</a:t>
            </a:r>
            <a:r>
              <a:rPr lang="fi-FI" dirty="0"/>
              <a:t> ’</a:t>
            </a:r>
            <a:r>
              <a:rPr lang="fi-FI" dirty="0" err="1"/>
              <a:t>line</a:t>
            </a:r>
            <a:r>
              <a:rPr lang="fi-FI" dirty="0"/>
              <a:t> / </a:t>
            </a:r>
            <a:r>
              <a:rPr lang="fi-FI" dirty="0" err="1"/>
              <a:t>surface</a:t>
            </a:r>
            <a:r>
              <a:rPr lang="fi-FI" dirty="0"/>
              <a:t>’ </a:t>
            </a:r>
            <a:r>
              <a:rPr lang="fi-FI" dirty="0" err="1"/>
              <a:t>averaged</a:t>
            </a:r>
            <a:r>
              <a:rPr lang="fi-FI" dirty="0"/>
              <a:t> </a:t>
            </a:r>
            <a:r>
              <a:rPr lang="fi-FI" dirty="0" err="1"/>
              <a:t>through</a:t>
            </a:r>
            <a:r>
              <a:rPr lang="fi-FI" dirty="0"/>
              <a:t> </a:t>
            </a:r>
            <a:r>
              <a:rPr lang="fi-FI" dirty="0" err="1"/>
              <a:t>the</a:t>
            </a:r>
            <a:r>
              <a:rPr lang="fi-FI" dirty="0"/>
              <a:t> </a:t>
            </a:r>
            <a:r>
              <a:rPr lang="fi-FI" dirty="0" err="1"/>
              <a:t>points</a:t>
            </a:r>
            <a:endParaRPr lang="fi-FI" dirty="0"/>
          </a:p>
        </p:txBody>
      </p:sp>
      <p:sp>
        <p:nvSpPr>
          <p:cNvPr id="4" name="Date Placeholder 3"/>
          <p:cNvSpPr>
            <a:spLocks noGrp="1"/>
          </p:cNvSpPr>
          <p:nvPr>
            <p:ph type="dt" sz="half" idx="10"/>
          </p:nvPr>
        </p:nvSpPr>
        <p:spPr>
          <a:xfrm>
            <a:off x="6962775" y="6356350"/>
            <a:ext cx="1055688" cy="365125"/>
          </a:xfrm>
          <a:prstGeom prst="rect">
            <a:avLst/>
          </a:prstGeom>
        </p:spPr>
        <p:txBody>
          <a:bodyPr vert="horz" lIns="91440" tIns="45720" rIns="91440" bIns="45720" rtlCol="0" anchor="ctr"/>
          <a:lstStyle>
            <a:defPPr>
              <a:defRPr lang="fi-FI"/>
            </a:defPPr>
            <a:lvl1pPr algn="l" defTabSz="457200" rtl="0" fontAlgn="auto">
              <a:spcBef>
                <a:spcPts val="0"/>
              </a:spcBef>
              <a:spcAft>
                <a:spcPts val="0"/>
              </a:spcAft>
              <a:defRPr sz="1200" kern="1200">
                <a:solidFill>
                  <a:schemeClr val="tx1">
                    <a:tint val="75000"/>
                  </a:schemeClr>
                </a:solidFill>
                <a:latin typeface="Arial"/>
                <a:ea typeface="+mn-ea"/>
                <a:cs typeface="Arial"/>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6F5200E-7D5F-4B33-8D46-4A0FCC142022}" type="datetime1">
              <a:rPr lang="fi-FI" smtClean="0"/>
              <a:pPr>
                <a:defRPr/>
              </a:pPr>
              <a:t>19.8.2024</a:t>
            </a:fld>
            <a:endParaRPr lang="fi-FI" dirty="0"/>
          </a:p>
        </p:txBody>
      </p:sp>
      <p:sp>
        <p:nvSpPr>
          <p:cNvPr id="5" name="Footer Placeholder 4"/>
          <p:cNvSpPr>
            <a:spLocks noGrp="1"/>
          </p:cNvSpPr>
          <p:nvPr>
            <p:ph type="ftr" sz="quarter" idx="11"/>
          </p:nvPr>
        </p:nvSpPr>
        <p:spPr>
          <a:xfrm>
            <a:off x="3487738" y="6356350"/>
            <a:ext cx="3335337" cy="365125"/>
          </a:xfrm>
          <a:prstGeom prst="rect">
            <a:avLst/>
          </a:prstGeom>
        </p:spPr>
        <p:txBody>
          <a:bodyPr vert="horz" lIns="91440" tIns="45720" rIns="91440" bIns="45720" rtlCol="0" anchor="ctr"/>
          <a:lstStyle>
            <a:defPPr>
              <a:defRPr lang="fi-FI"/>
            </a:defPPr>
            <a:lvl1pPr algn="ctr" defTabSz="457200" rtl="0" fontAlgn="auto">
              <a:spcBef>
                <a:spcPts val="0"/>
              </a:spcBef>
              <a:spcAft>
                <a:spcPts val="0"/>
              </a:spcAft>
              <a:defRPr sz="1200" kern="1200">
                <a:solidFill>
                  <a:schemeClr val="tx1">
                    <a:tint val="75000"/>
                  </a:schemeClr>
                </a:solidFill>
                <a:latin typeface="Arial"/>
                <a:ea typeface="+mn-ea"/>
                <a:cs typeface="Arial"/>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endParaRPr lang="fi-FI"/>
          </a:p>
        </p:txBody>
      </p:sp>
      <p:sp>
        <p:nvSpPr>
          <p:cNvPr id="6" name="Slide Number Placeholder 5"/>
          <p:cNvSpPr>
            <a:spLocks noGrp="1"/>
          </p:cNvSpPr>
          <p:nvPr>
            <p:ph type="sldNum" sz="quarter" idx="12"/>
          </p:nvPr>
        </p:nvSpPr>
        <p:spPr>
          <a:xfrm>
            <a:off x="8170863" y="6356350"/>
            <a:ext cx="679450" cy="365125"/>
          </a:xfrm>
          <a:prstGeom prst="rect">
            <a:avLst/>
          </a:prstGeom>
        </p:spPr>
        <p:txBody>
          <a:bodyPr vert="horz" lIns="91440" tIns="45720" rIns="91440" bIns="45720" rtlCol="0" anchor="ctr"/>
          <a:lstStyle>
            <a:defPPr>
              <a:defRPr lang="fi-FI"/>
            </a:defPPr>
            <a:lvl1pPr algn="r" defTabSz="457200" rtl="0" fontAlgn="auto">
              <a:spcBef>
                <a:spcPts val="0"/>
              </a:spcBef>
              <a:spcAft>
                <a:spcPts val="0"/>
              </a:spcAft>
              <a:defRPr sz="1200" kern="1200">
                <a:solidFill>
                  <a:schemeClr val="tx1">
                    <a:tint val="75000"/>
                  </a:schemeClr>
                </a:solidFill>
                <a:latin typeface="Arial"/>
                <a:ea typeface="+mn-ea"/>
                <a:cs typeface="Arial"/>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9694E89E-D795-408F-A4C0-1A78E2D5C656}" type="slidenum">
              <a:rPr lang="fi-FI" smtClean="0"/>
              <a:pPr>
                <a:defRPr/>
              </a:pPr>
              <a:t>47</a:t>
            </a:fld>
            <a:endParaRPr lang="fi-FI" dirty="0"/>
          </a:p>
        </p:txBody>
      </p:sp>
      <p:pic>
        <p:nvPicPr>
          <p:cNvPr id="9" name="Picture 8">
            <a:extLst>
              <a:ext uri="{FF2B5EF4-FFF2-40B4-BE49-F238E27FC236}">
                <a16:creationId xmlns:a16="http://schemas.microsoft.com/office/drawing/2014/main" id="{478C2C6F-1E2B-C7AC-ACAB-E6AF466752A4}"/>
              </a:ext>
            </a:extLst>
          </p:cNvPr>
          <p:cNvPicPr>
            <a:picLocks noChangeAspect="1"/>
          </p:cNvPicPr>
          <p:nvPr/>
        </p:nvPicPr>
        <p:blipFill>
          <a:blip r:embed="rId2"/>
          <a:stretch>
            <a:fillRect/>
          </a:stretch>
        </p:blipFill>
        <p:spPr>
          <a:xfrm>
            <a:off x="9167812" y="1017795"/>
            <a:ext cx="2743200" cy="2476500"/>
          </a:xfrm>
          <a:prstGeom prst="rect">
            <a:avLst/>
          </a:prstGeom>
        </p:spPr>
      </p:pic>
      <p:sp>
        <p:nvSpPr>
          <p:cNvPr id="10" name="TextBox 9">
            <a:extLst>
              <a:ext uri="{FF2B5EF4-FFF2-40B4-BE49-F238E27FC236}">
                <a16:creationId xmlns:a16="http://schemas.microsoft.com/office/drawing/2014/main" id="{624B8576-DAB8-3E18-18BA-9197DA0506DF}"/>
              </a:ext>
            </a:extLst>
          </p:cNvPr>
          <p:cNvSpPr txBox="1"/>
          <p:nvPr/>
        </p:nvSpPr>
        <p:spPr>
          <a:xfrm>
            <a:off x="8805604" y="3815254"/>
            <a:ext cx="3283395" cy="2031325"/>
          </a:xfrm>
          <a:prstGeom prst="rect">
            <a:avLst/>
          </a:prstGeom>
          <a:noFill/>
        </p:spPr>
        <p:txBody>
          <a:bodyPr wrap="square" rtlCol="0">
            <a:spAutoFit/>
          </a:bodyPr>
          <a:lstStyle/>
          <a:p>
            <a:r>
              <a:rPr lang="fi-FI" dirty="0" err="1"/>
              <a:t>The</a:t>
            </a:r>
            <a:r>
              <a:rPr lang="fi-FI" dirty="0"/>
              <a:t> output </a:t>
            </a:r>
            <a:r>
              <a:rPr lang="fi-FI" dirty="0" err="1"/>
              <a:t>estimate</a:t>
            </a:r>
            <a:r>
              <a:rPr lang="fi-FI" dirty="0"/>
              <a:t> (</a:t>
            </a:r>
            <a:r>
              <a:rPr lang="fi-FI" dirty="0" err="1"/>
              <a:t>red</a:t>
            </a:r>
            <a:r>
              <a:rPr lang="fi-FI" dirty="0"/>
              <a:t> </a:t>
            </a:r>
            <a:r>
              <a:rPr lang="fi-FI" dirty="0" err="1"/>
              <a:t>curve</a:t>
            </a:r>
            <a:r>
              <a:rPr lang="fi-FI" dirty="0"/>
              <a:t>) </a:t>
            </a:r>
          </a:p>
          <a:p>
            <a:r>
              <a:rPr lang="fi-FI" dirty="0"/>
              <a:t>is </a:t>
            </a:r>
            <a:r>
              <a:rPr lang="fi-FI" dirty="0" err="1"/>
              <a:t>clearly</a:t>
            </a:r>
            <a:r>
              <a:rPr lang="fi-FI" dirty="0"/>
              <a:t> </a:t>
            </a:r>
            <a:r>
              <a:rPr lang="fi-FI" dirty="0" err="1"/>
              <a:t>overfitted</a:t>
            </a:r>
            <a:r>
              <a:rPr lang="fi-FI" dirty="0"/>
              <a:t>. </a:t>
            </a:r>
            <a:r>
              <a:rPr lang="fi-FI" dirty="0" err="1"/>
              <a:t>The</a:t>
            </a:r>
            <a:r>
              <a:rPr lang="fi-FI" dirty="0"/>
              <a:t> </a:t>
            </a:r>
            <a:r>
              <a:rPr lang="fi-FI" dirty="0" err="1"/>
              <a:t>best</a:t>
            </a:r>
            <a:r>
              <a:rPr lang="fi-FI" dirty="0"/>
              <a:t> </a:t>
            </a:r>
            <a:r>
              <a:rPr lang="fi-FI" dirty="0" err="1"/>
              <a:t>generalization</a:t>
            </a:r>
            <a:r>
              <a:rPr lang="fi-FI" dirty="0"/>
              <a:t> is </a:t>
            </a:r>
            <a:r>
              <a:rPr lang="fi-FI" dirty="0" err="1"/>
              <a:t>the</a:t>
            </a:r>
            <a:r>
              <a:rPr lang="fi-FI" dirty="0"/>
              <a:t> </a:t>
            </a:r>
            <a:r>
              <a:rPr lang="fi-FI" dirty="0" err="1"/>
              <a:t>straight</a:t>
            </a:r>
            <a:r>
              <a:rPr lang="fi-FI" dirty="0"/>
              <a:t> </a:t>
            </a:r>
            <a:r>
              <a:rPr lang="fi-FI" dirty="0" err="1"/>
              <a:t>line</a:t>
            </a:r>
            <a:r>
              <a:rPr lang="fi-FI" dirty="0"/>
              <a:t> </a:t>
            </a:r>
            <a:r>
              <a:rPr lang="fi-FI" dirty="0" err="1"/>
              <a:t>what</a:t>
            </a:r>
            <a:r>
              <a:rPr lang="fi-FI" dirty="0"/>
              <a:t> </a:t>
            </a:r>
            <a:r>
              <a:rPr lang="fi-FI" dirty="0" err="1"/>
              <a:t>we</a:t>
            </a:r>
            <a:r>
              <a:rPr lang="fi-FI" dirty="0"/>
              <a:t> </a:t>
            </a:r>
            <a:r>
              <a:rPr lang="fi-FI" dirty="0" err="1"/>
              <a:t>should</a:t>
            </a:r>
            <a:r>
              <a:rPr lang="fi-FI" dirty="0"/>
              <a:t> </a:t>
            </a:r>
            <a:r>
              <a:rPr lang="fi-FI" dirty="0" err="1"/>
              <a:t>obtain</a:t>
            </a:r>
            <a:r>
              <a:rPr lang="fi-FI" dirty="0"/>
              <a:t> </a:t>
            </a:r>
            <a:r>
              <a:rPr lang="fi-FI" dirty="0" err="1"/>
              <a:t>after</a:t>
            </a:r>
            <a:r>
              <a:rPr lang="fi-FI" dirty="0"/>
              <a:t> </a:t>
            </a:r>
            <a:r>
              <a:rPr lang="fi-FI" dirty="0" err="1"/>
              <a:t>the</a:t>
            </a:r>
            <a:r>
              <a:rPr lang="fi-FI" dirty="0"/>
              <a:t> </a:t>
            </a:r>
            <a:r>
              <a:rPr lang="fi-FI" dirty="0" err="1"/>
              <a:t>training</a:t>
            </a:r>
            <a:r>
              <a:rPr lang="fi-FI" dirty="0"/>
              <a:t> of </a:t>
            </a:r>
            <a:r>
              <a:rPr lang="fi-FI" dirty="0" err="1"/>
              <a:t>machine</a:t>
            </a:r>
            <a:r>
              <a:rPr lang="fi-FI" dirty="0"/>
              <a:t> </a:t>
            </a:r>
            <a:r>
              <a:rPr lang="fi-FI" dirty="0" err="1"/>
              <a:t>learning</a:t>
            </a:r>
            <a:r>
              <a:rPr lang="fi-FI" dirty="0"/>
              <a:t> </a:t>
            </a:r>
            <a:r>
              <a:rPr lang="fi-FI" dirty="0" err="1"/>
              <a:t>mechanism</a:t>
            </a:r>
            <a:endParaRPr lang="fi-FI" dirty="0"/>
          </a:p>
        </p:txBody>
      </p:sp>
    </p:spTree>
    <p:extLst>
      <p:ext uri="{BB962C8B-B14F-4D97-AF65-F5344CB8AC3E}">
        <p14:creationId xmlns:p14="http://schemas.microsoft.com/office/powerpoint/2010/main" val="25163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2387-6C67-F7A3-8C10-48EA722ABC8B}"/>
              </a:ext>
            </a:extLst>
          </p:cNvPr>
          <p:cNvSpPr>
            <a:spLocks noGrp="1"/>
          </p:cNvSpPr>
          <p:nvPr>
            <p:ph type="title"/>
          </p:nvPr>
        </p:nvSpPr>
        <p:spPr/>
        <p:txBody>
          <a:bodyPr/>
          <a:lstStyle/>
          <a:p>
            <a:r>
              <a:rPr lang="fi-FI" dirty="0" err="1"/>
              <a:t>Generalization</a:t>
            </a:r>
            <a:endParaRPr lang="fi-FI" dirty="0"/>
          </a:p>
        </p:txBody>
      </p:sp>
      <p:sp>
        <p:nvSpPr>
          <p:cNvPr id="3" name="Content Placeholder 2">
            <a:extLst>
              <a:ext uri="{FF2B5EF4-FFF2-40B4-BE49-F238E27FC236}">
                <a16:creationId xmlns:a16="http://schemas.microsoft.com/office/drawing/2014/main" id="{562709DD-3B15-7960-F751-2BBF5D389514}"/>
              </a:ext>
            </a:extLst>
          </p:cNvPr>
          <p:cNvSpPr>
            <a:spLocks noGrp="1"/>
          </p:cNvSpPr>
          <p:nvPr>
            <p:ph idx="1"/>
          </p:nvPr>
        </p:nvSpPr>
        <p:spPr/>
        <p:txBody>
          <a:bodyPr/>
          <a:lstStyle/>
          <a:p>
            <a:r>
              <a:rPr lang="en-US" b="1" dirty="0"/>
              <a:t>Generalization (Wikipedia: Machine learning)</a:t>
            </a:r>
          </a:p>
          <a:p>
            <a:pPr lvl="1"/>
            <a:r>
              <a:rPr lang="en-US" dirty="0"/>
              <a:t>The difference between optimization and machine learning arises from the goal of generalization: while optimization algorithms can minimize the loss on a training set, machine learning is concerned with minimizing the loss on unseen samples. Characterizing the generalization of various learning algorithms is an active topic of current research, especially for deep learning algorithms.</a:t>
            </a:r>
            <a:endParaRPr lang="fi-FI" dirty="0"/>
          </a:p>
        </p:txBody>
      </p:sp>
      <p:sp>
        <p:nvSpPr>
          <p:cNvPr id="4" name="Footer Placeholder 3">
            <a:extLst>
              <a:ext uri="{FF2B5EF4-FFF2-40B4-BE49-F238E27FC236}">
                <a16:creationId xmlns:a16="http://schemas.microsoft.com/office/drawing/2014/main" id="{F9DCBED4-12A6-53FA-6DF5-7C4F47E11A86}"/>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2348AC0E-4AEB-F850-9DA9-FFFE01B4A543}"/>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ABD0CD1A-EE98-B3A0-3580-314C4BEBDA6C}"/>
              </a:ext>
            </a:extLst>
          </p:cNvPr>
          <p:cNvSpPr>
            <a:spLocks noGrp="1"/>
          </p:cNvSpPr>
          <p:nvPr>
            <p:ph type="sldNum" sz="quarter" idx="4"/>
          </p:nvPr>
        </p:nvSpPr>
        <p:spPr/>
        <p:txBody>
          <a:bodyPr/>
          <a:lstStyle/>
          <a:p>
            <a:r>
              <a:rPr lang="en-GB" noProof="0"/>
              <a:t>|  </a:t>
            </a:r>
            <a:fld id="{CDC8994D-33BE-6F4B-918B-78B2D731EB1C}" type="slidenum">
              <a:rPr lang="en-GB" noProof="0" smtClean="0"/>
              <a:pPr/>
              <a:t>48</a:t>
            </a:fld>
            <a:endParaRPr lang="en-GB" noProof="0"/>
          </a:p>
        </p:txBody>
      </p:sp>
    </p:spTree>
    <p:extLst>
      <p:ext uri="{BB962C8B-B14F-4D97-AF65-F5344CB8AC3E}">
        <p14:creationId xmlns:p14="http://schemas.microsoft.com/office/powerpoint/2010/main" val="2225226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BD00C52-1B45-4C0D-8C62-996EEBD782FE}"/>
              </a:ext>
            </a:extLst>
          </p:cNvPr>
          <p:cNvSpPr>
            <a:spLocks noGrp="1"/>
          </p:cNvSpPr>
          <p:nvPr>
            <p:ph type="title"/>
          </p:nvPr>
        </p:nvSpPr>
        <p:spPr>
          <a:xfrm>
            <a:off x="409389" y="673979"/>
            <a:ext cx="10515600" cy="645616"/>
          </a:xfrm>
        </p:spPr>
        <p:txBody>
          <a:bodyPr/>
          <a:lstStyle/>
          <a:p>
            <a:r>
              <a:rPr lang="fi-FI" dirty="0"/>
              <a:t>Python</a:t>
            </a:r>
          </a:p>
        </p:txBody>
      </p:sp>
      <p:sp>
        <p:nvSpPr>
          <p:cNvPr id="3" name="Sisällön paikkamerkki 2">
            <a:extLst>
              <a:ext uri="{FF2B5EF4-FFF2-40B4-BE49-F238E27FC236}">
                <a16:creationId xmlns:a16="http://schemas.microsoft.com/office/drawing/2014/main" id="{4FD7FA97-86A7-4C12-B340-C56ED46B52A9}"/>
              </a:ext>
            </a:extLst>
          </p:cNvPr>
          <p:cNvSpPr>
            <a:spLocks noGrp="1"/>
          </p:cNvSpPr>
          <p:nvPr>
            <p:ph idx="1"/>
          </p:nvPr>
        </p:nvSpPr>
        <p:spPr>
          <a:xfrm>
            <a:off x="6217919" y="673980"/>
            <a:ext cx="5269654" cy="4774584"/>
          </a:xfrm>
        </p:spPr>
        <p:txBody>
          <a:bodyPr>
            <a:normAutofit fontScale="55000" lnSpcReduction="20000"/>
          </a:bodyPr>
          <a:lstStyle/>
          <a:p>
            <a:r>
              <a:rPr lang="fi-FI" dirty="0" err="1"/>
              <a:t>The</a:t>
            </a:r>
            <a:r>
              <a:rPr lang="fi-FI" dirty="0"/>
              <a:t> </a:t>
            </a:r>
            <a:r>
              <a:rPr lang="fi-FI" dirty="0" err="1"/>
              <a:t>assignments</a:t>
            </a:r>
            <a:r>
              <a:rPr lang="fi-FI" dirty="0"/>
              <a:t> </a:t>
            </a:r>
            <a:r>
              <a:rPr lang="fi-FI" dirty="0" err="1"/>
              <a:t>can</a:t>
            </a:r>
            <a:r>
              <a:rPr lang="fi-FI" dirty="0"/>
              <a:t> </a:t>
            </a:r>
            <a:r>
              <a:rPr lang="fi-FI" dirty="0" err="1"/>
              <a:t>be</a:t>
            </a:r>
            <a:r>
              <a:rPr lang="fi-FI" dirty="0"/>
              <a:t> </a:t>
            </a:r>
            <a:r>
              <a:rPr lang="fi-FI" dirty="0" err="1"/>
              <a:t>done</a:t>
            </a:r>
            <a:r>
              <a:rPr lang="fi-FI" dirty="0"/>
              <a:t> </a:t>
            </a:r>
            <a:r>
              <a:rPr lang="fi-FI" dirty="0" err="1"/>
              <a:t>using</a:t>
            </a:r>
            <a:r>
              <a:rPr lang="fi-FI" dirty="0"/>
              <a:t> </a:t>
            </a:r>
            <a:r>
              <a:rPr lang="fi-FI" dirty="0" err="1"/>
              <a:t>various</a:t>
            </a:r>
            <a:r>
              <a:rPr lang="fi-FI" dirty="0"/>
              <a:t> Python / </a:t>
            </a:r>
            <a:r>
              <a:rPr lang="fi-FI" dirty="0" err="1"/>
              <a:t>Jupyter</a:t>
            </a:r>
            <a:r>
              <a:rPr lang="fi-FI" dirty="0"/>
              <a:t> </a:t>
            </a:r>
            <a:r>
              <a:rPr lang="fi-FI" dirty="0" err="1"/>
              <a:t>notebook</a:t>
            </a:r>
            <a:r>
              <a:rPr lang="fi-FI" dirty="0"/>
              <a:t> etc. Python </a:t>
            </a:r>
            <a:r>
              <a:rPr lang="fi-FI" dirty="0" err="1"/>
              <a:t>environments</a:t>
            </a:r>
            <a:r>
              <a:rPr lang="fi-FI" dirty="0"/>
              <a:t>.</a:t>
            </a:r>
          </a:p>
          <a:p>
            <a:pPr lvl="1"/>
            <a:r>
              <a:rPr lang="fi-FI" dirty="0" err="1"/>
              <a:t>Anaconda</a:t>
            </a:r>
            <a:r>
              <a:rPr lang="fi-FI" dirty="0"/>
              <a:t>/</a:t>
            </a:r>
            <a:r>
              <a:rPr lang="fi-FI" dirty="0" err="1"/>
              <a:t>Spyder</a:t>
            </a:r>
            <a:endParaRPr lang="fi-FI" dirty="0"/>
          </a:p>
          <a:p>
            <a:pPr lvl="1"/>
            <a:r>
              <a:rPr lang="fi-FI" dirty="0" err="1"/>
              <a:t>Pycharm</a:t>
            </a:r>
            <a:endParaRPr lang="fi-FI" dirty="0"/>
          </a:p>
          <a:p>
            <a:pPr lvl="1"/>
            <a:r>
              <a:rPr lang="fi-FI" dirty="0"/>
              <a:t>Python</a:t>
            </a:r>
          </a:p>
          <a:p>
            <a:pPr lvl="1"/>
            <a:r>
              <a:rPr lang="fi-FI" dirty="0"/>
              <a:t>…</a:t>
            </a:r>
          </a:p>
          <a:p>
            <a:r>
              <a:rPr lang="fi-FI" dirty="0" err="1"/>
              <a:t>The</a:t>
            </a:r>
            <a:r>
              <a:rPr lang="fi-FI" dirty="0"/>
              <a:t> </a:t>
            </a:r>
            <a:r>
              <a:rPr lang="fi-FI" dirty="0" err="1"/>
              <a:t>clips</a:t>
            </a:r>
            <a:r>
              <a:rPr lang="fi-FI" dirty="0"/>
              <a:t> in </a:t>
            </a:r>
            <a:r>
              <a:rPr lang="fi-FI" dirty="0" err="1"/>
              <a:t>course</a:t>
            </a:r>
            <a:r>
              <a:rPr lang="fi-FI" dirty="0"/>
              <a:t> </a:t>
            </a:r>
            <a:r>
              <a:rPr lang="fi-FI" dirty="0" err="1"/>
              <a:t>slidesets</a:t>
            </a:r>
            <a:r>
              <a:rPr lang="fi-FI" dirty="0"/>
              <a:t> </a:t>
            </a:r>
            <a:r>
              <a:rPr lang="fi-FI" dirty="0" err="1"/>
              <a:t>are</a:t>
            </a:r>
            <a:r>
              <a:rPr lang="fi-FI" dirty="0"/>
              <a:t> made </a:t>
            </a:r>
            <a:r>
              <a:rPr lang="fi-FI" dirty="0" err="1"/>
              <a:t>using</a:t>
            </a:r>
            <a:r>
              <a:rPr lang="fi-FI" dirty="0"/>
              <a:t> </a:t>
            </a:r>
            <a:r>
              <a:rPr lang="fi-FI" dirty="0" err="1"/>
              <a:t>Spyder</a:t>
            </a:r>
            <a:endParaRPr lang="fi-FI" dirty="0"/>
          </a:p>
          <a:p>
            <a:endParaRPr lang="fi-FI" dirty="0"/>
          </a:p>
          <a:p>
            <a:r>
              <a:rPr lang="fi-FI" dirty="0" err="1"/>
              <a:t>Jupyter</a:t>
            </a:r>
            <a:r>
              <a:rPr lang="fi-FI" dirty="0"/>
              <a:t> </a:t>
            </a:r>
            <a:r>
              <a:rPr lang="fi-FI" dirty="0" err="1"/>
              <a:t>notebook</a:t>
            </a:r>
            <a:r>
              <a:rPr lang="fi-FI" dirty="0"/>
              <a:t> is </a:t>
            </a:r>
            <a:r>
              <a:rPr lang="fi-FI" dirty="0" err="1"/>
              <a:t>handy</a:t>
            </a:r>
            <a:r>
              <a:rPr lang="fi-FI" dirty="0"/>
              <a:t> </a:t>
            </a:r>
            <a:r>
              <a:rPr lang="fi-FI" dirty="0" err="1"/>
              <a:t>when</a:t>
            </a:r>
            <a:r>
              <a:rPr lang="fi-FI" dirty="0"/>
              <a:t> </a:t>
            </a:r>
            <a:r>
              <a:rPr lang="fi-FI" dirty="0" err="1"/>
              <a:t>doing</a:t>
            </a:r>
            <a:r>
              <a:rPr lang="fi-FI" dirty="0"/>
              <a:t> </a:t>
            </a:r>
            <a:r>
              <a:rPr lang="fi-FI" dirty="0" err="1"/>
              <a:t>block-by-block</a:t>
            </a:r>
            <a:r>
              <a:rPr lang="fi-FI" dirty="0"/>
              <a:t> </a:t>
            </a:r>
            <a:r>
              <a:rPr lang="fi-FI" dirty="0" err="1"/>
              <a:t>type</a:t>
            </a:r>
            <a:r>
              <a:rPr lang="fi-FI" dirty="0"/>
              <a:t> of </a:t>
            </a:r>
            <a:r>
              <a:rPr lang="fi-FI" dirty="0" err="1"/>
              <a:t>exercises</a:t>
            </a:r>
            <a:r>
              <a:rPr lang="fi-FI" dirty="0"/>
              <a:t> (</a:t>
            </a:r>
            <a:r>
              <a:rPr lang="fi-FI" dirty="0" err="1"/>
              <a:t>Included</a:t>
            </a:r>
            <a:r>
              <a:rPr lang="fi-FI" dirty="0"/>
              <a:t> in </a:t>
            </a:r>
            <a:r>
              <a:rPr lang="fi-FI" dirty="0" err="1"/>
              <a:t>Anaconda</a:t>
            </a:r>
            <a:r>
              <a:rPr lang="fi-FI" dirty="0"/>
              <a:t> </a:t>
            </a:r>
            <a:r>
              <a:rPr lang="fi-FI" dirty="0" err="1"/>
              <a:t>package</a:t>
            </a:r>
            <a:r>
              <a:rPr lang="fi-FI" dirty="0"/>
              <a:t>)</a:t>
            </a:r>
          </a:p>
          <a:p>
            <a:pPr lvl="1"/>
            <a:r>
              <a:rPr lang="fi-FI" dirty="0">
                <a:hlinkClick r:id="rId2"/>
              </a:rPr>
              <a:t>https://www.anaconda.com/download/</a:t>
            </a:r>
            <a:endParaRPr lang="fi-FI" dirty="0"/>
          </a:p>
          <a:p>
            <a:pPr marL="0" indent="0">
              <a:buNone/>
            </a:pPr>
            <a:endParaRPr lang="fi-FI" dirty="0"/>
          </a:p>
          <a:p>
            <a:r>
              <a:rPr lang="fi-FI" dirty="0"/>
              <a:t>TUNI, CS </a:t>
            </a:r>
            <a:r>
              <a:rPr lang="fi-FI" dirty="0" err="1"/>
              <a:t>faculty</a:t>
            </a:r>
            <a:r>
              <a:rPr lang="fi-FI" dirty="0"/>
              <a:t> is </a:t>
            </a:r>
            <a:r>
              <a:rPr lang="fi-FI" dirty="0" err="1"/>
              <a:t>already</a:t>
            </a:r>
            <a:r>
              <a:rPr lang="fi-FI" dirty="0"/>
              <a:t> </a:t>
            </a:r>
            <a:r>
              <a:rPr lang="fi-FI" dirty="0" err="1"/>
              <a:t>using</a:t>
            </a:r>
            <a:r>
              <a:rPr lang="fi-FI" dirty="0"/>
              <a:t> Python in </a:t>
            </a:r>
            <a:r>
              <a:rPr lang="fi-FI" dirty="0" err="1"/>
              <a:t>many</a:t>
            </a:r>
            <a:r>
              <a:rPr lang="fi-FI" dirty="0"/>
              <a:t> </a:t>
            </a:r>
            <a:r>
              <a:rPr lang="fi-FI" dirty="0" err="1"/>
              <a:t>courses</a:t>
            </a:r>
            <a:r>
              <a:rPr lang="fi-FI" dirty="0"/>
              <a:t> (</a:t>
            </a:r>
            <a:r>
              <a:rPr lang="fi-FI" dirty="0" err="1"/>
              <a:t>including</a:t>
            </a:r>
            <a:r>
              <a:rPr lang="fi-FI" dirty="0"/>
              <a:t> </a:t>
            </a:r>
            <a:r>
              <a:rPr lang="fi-FI" dirty="0" err="1"/>
              <a:t>machine</a:t>
            </a:r>
            <a:r>
              <a:rPr lang="fi-FI" dirty="0"/>
              <a:t> </a:t>
            </a:r>
            <a:r>
              <a:rPr lang="fi-FI" dirty="0" err="1"/>
              <a:t>learning</a:t>
            </a:r>
            <a:r>
              <a:rPr lang="fi-FI" dirty="0"/>
              <a:t> </a:t>
            </a:r>
            <a:r>
              <a:rPr lang="fi-FI" dirty="0" err="1"/>
              <a:t>courses</a:t>
            </a:r>
            <a:r>
              <a:rPr lang="fi-FI" dirty="0"/>
              <a:t>).</a:t>
            </a:r>
          </a:p>
        </p:txBody>
      </p:sp>
      <p:sp>
        <p:nvSpPr>
          <p:cNvPr id="4" name="Dian numeron paikkamerkki 3">
            <a:extLst>
              <a:ext uri="{FF2B5EF4-FFF2-40B4-BE49-F238E27FC236}">
                <a16:creationId xmlns:a16="http://schemas.microsoft.com/office/drawing/2014/main" id="{0CB5B8D7-EA2B-4069-93E5-387E73CF0814}"/>
              </a:ext>
            </a:extLst>
          </p:cNvPr>
          <p:cNvSpPr>
            <a:spLocks noGrp="1"/>
          </p:cNvSpPr>
          <p:nvPr>
            <p:ph type="sldNum" sz="quarter" idx="4"/>
          </p:nvPr>
        </p:nvSpPr>
        <p:spPr/>
        <p:txBody>
          <a:bodyPr/>
          <a:lstStyle/>
          <a:p>
            <a:r>
              <a:rPr lang="fi-FI"/>
              <a:t>|  </a:t>
            </a:r>
            <a:fld id="{CDC8994D-33BE-6F4B-918B-78B2D731EB1C}" type="slidenum">
              <a:rPr lang="fi-FI" smtClean="0"/>
              <a:pPr/>
              <a:t>5</a:t>
            </a:fld>
            <a:endParaRPr lang="fi-FI" dirty="0"/>
          </a:p>
        </p:txBody>
      </p:sp>
      <p:pic>
        <p:nvPicPr>
          <p:cNvPr id="5" name="Kuva 4">
            <a:extLst>
              <a:ext uri="{FF2B5EF4-FFF2-40B4-BE49-F238E27FC236}">
                <a16:creationId xmlns:a16="http://schemas.microsoft.com/office/drawing/2014/main" id="{66C4357B-7F2B-448A-A24D-D37A4E5DED7B}"/>
              </a:ext>
            </a:extLst>
          </p:cNvPr>
          <p:cNvPicPr>
            <a:picLocks noChangeAspect="1"/>
          </p:cNvPicPr>
          <p:nvPr/>
        </p:nvPicPr>
        <p:blipFill>
          <a:blip r:embed="rId3"/>
          <a:stretch>
            <a:fillRect/>
          </a:stretch>
        </p:blipFill>
        <p:spPr>
          <a:xfrm>
            <a:off x="409389" y="1260137"/>
            <a:ext cx="5444041" cy="2644145"/>
          </a:xfrm>
          <a:prstGeom prst="rect">
            <a:avLst/>
          </a:prstGeom>
        </p:spPr>
      </p:pic>
      <p:pic>
        <p:nvPicPr>
          <p:cNvPr id="6" name="Kuva 5">
            <a:extLst>
              <a:ext uri="{FF2B5EF4-FFF2-40B4-BE49-F238E27FC236}">
                <a16:creationId xmlns:a16="http://schemas.microsoft.com/office/drawing/2014/main" id="{C38DF9C8-91B3-442E-A413-EDCDBD2A2759}"/>
              </a:ext>
            </a:extLst>
          </p:cNvPr>
          <p:cNvPicPr>
            <a:picLocks noChangeAspect="1"/>
          </p:cNvPicPr>
          <p:nvPr/>
        </p:nvPicPr>
        <p:blipFill>
          <a:blip r:embed="rId4"/>
          <a:stretch>
            <a:fillRect/>
          </a:stretch>
        </p:blipFill>
        <p:spPr>
          <a:xfrm>
            <a:off x="409389" y="3844824"/>
            <a:ext cx="5395358" cy="2898891"/>
          </a:xfrm>
          <a:prstGeom prst="rect">
            <a:avLst/>
          </a:prstGeom>
        </p:spPr>
      </p:pic>
    </p:spTree>
    <p:extLst>
      <p:ext uri="{BB962C8B-B14F-4D97-AF65-F5344CB8AC3E}">
        <p14:creationId xmlns:p14="http://schemas.microsoft.com/office/powerpoint/2010/main" val="148492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579" y="495614"/>
            <a:ext cx="10515600" cy="645616"/>
          </a:xfrm>
        </p:spPr>
        <p:txBody>
          <a:bodyPr/>
          <a:lstStyle/>
          <a:p>
            <a:r>
              <a:rPr lang="fi-FI" dirty="0" err="1"/>
              <a:t>Passing</a:t>
            </a:r>
            <a:r>
              <a:rPr lang="fi-FI" dirty="0"/>
              <a:t> </a:t>
            </a:r>
            <a:r>
              <a:rPr lang="fi-FI" dirty="0" err="1"/>
              <a:t>the</a:t>
            </a:r>
            <a:r>
              <a:rPr lang="fi-FI" dirty="0"/>
              <a:t> </a:t>
            </a:r>
            <a:r>
              <a:rPr lang="fi-FI" dirty="0" err="1"/>
              <a:t>course</a:t>
            </a:r>
            <a:r>
              <a:rPr lang="fi-FI" dirty="0"/>
              <a:t> </a:t>
            </a:r>
          </a:p>
        </p:txBody>
      </p:sp>
      <p:sp>
        <p:nvSpPr>
          <p:cNvPr id="3" name="Content Placeholder 2"/>
          <p:cNvSpPr>
            <a:spLocks noGrp="1"/>
          </p:cNvSpPr>
          <p:nvPr>
            <p:ph idx="1"/>
          </p:nvPr>
        </p:nvSpPr>
        <p:spPr>
          <a:xfrm>
            <a:off x="605396" y="1141230"/>
            <a:ext cx="11225047" cy="4868991"/>
          </a:xfrm>
        </p:spPr>
        <p:txBody>
          <a:bodyPr/>
          <a:lstStyle/>
          <a:p>
            <a:r>
              <a:rPr lang="fi-FI" sz="2400" dirty="0" err="1"/>
              <a:t>Whatever</a:t>
            </a:r>
            <a:r>
              <a:rPr lang="fi-FI" sz="2400" dirty="0"/>
              <a:t> </a:t>
            </a:r>
            <a:r>
              <a:rPr lang="fi-FI" sz="2400" dirty="0" err="1"/>
              <a:t>the</a:t>
            </a:r>
            <a:r>
              <a:rPr lang="fi-FI" sz="2400" dirty="0"/>
              <a:t> </a:t>
            </a:r>
            <a:r>
              <a:rPr lang="fi-FI" sz="2400" dirty="0" err="1"/>
              <a:t>simulation</a:t>
            </a:r>
            <a:r>
              <a:rPr lang="fi-FI" sz="2400" dirty="0"/>
              <a:t> </a:t>
            </a:r>
            <a:r>
              <a:rPr lang="fi-FI" sz="2400" dirty="0" err="1"/>
              <a:t>environment</a:t>
            </a:r>
            <a:r>
              <a:rPr lang="fi-FI" sz="2400" dirty="0"/>
              <a:t> is:</a:t>
            </a:r>
          </a:p>
          <a:p>
            <a:pPr lvl="1"/>
            <a:endParaRPr lang="fi-FI" sz="2400" dirty="0"/>
          </a:p>
          <a:p>
            <a:pPr lvl="1"/>
            <a:r>
              <a:rPr lang="fi-FI" sz="2400" dirty="0" err="1"/>
              <a:t>The</a:t>
            </a:r>
            <a:r>
              <a:rPr lang="fi-FI" sz="2400" dirty="0"/>
              <a:t> </a:t>
            </a:r>
            <a:r>
              <a:rPr lang="fi-FI" sz="2400" dirty="0" err="1"/>
              <a:t>basic</a:t>
            </a:r>
            <a:r>
              <a:rPr lang="fi-FI" sz="2400" dirty="0"/>
              <a:t> idea is to </a:t>
            </a:r>
            <a:r>
              <a:rPr lang="fi-FI" sz="2400" b="1" dirty="0" err="1"/>
              <a:t>minimize</a:t>
            </a:r>
            <a:r>
              <a:rPr lang="fi-FI" sz="2400" b="1" dirty="0"/>
              <a:t> </a:t>
            </a:r>
            <a:r>
              <a:rPr lang="en-US" sz="2400" b="1" dirty="0"/>
              <a:t>the</a:t>
            </a:r>
            <a:r>
              <a:rPr lang="fi-FI" sz="2400" b="1" dirty="0"/>
              <a:t> </a:t>
            </a:r>
            <a:r>
              <a:rPr lang="fi-FI" sz="2400" b="1" dirty="0" err="1"/>
              <a:t>handwork</a:t>
            </a:r>
            <a:r>
              <a:rPr lang="fi-FI" sz="2400" dirty="0"/>
              <a:t> and </a:t>
            </a:r>
            <a:r>
              <a:rPr lang="fi-FI" sz="2400" dirty="0" err="1"/>
              <a:t>let</a:t>
            </a:r>
            <a:r>
              <a:rPr lang="fi-FI" sz="2400" dirty="0"/>
              <a:t> </a:t>
            </a:r>
            <a:r>
              <a:rPr lang="fi-FI" sz="2400" dirty="0" err="1"/>
              <a:t>the</a:t>
            </a:r>
            <a:r>
              <a:rPr lang="fi-FI" sz="2400" dirty="0"/>
              <a:t> </a:t>
            </a:r>
            <a:r>
              <a:rPr lang="fi-FI" sz="2400" dirty="0" err="1"/>
              <a:t>computer</a:t>
            </a:r>
            <a:r>
              <a:rPr lang="fi-FI" sz="2400" dirty="0"/>
              <a:t> </a:t>
            </a:r>
            <a:r>
              <a:rPr lang="fi-FI" sz="2400" dirty="0" err="1"/>
              <a:t>do</a:t>
            </a:r>
            <a:r>
              <a:rPr lang="fi-FI" sz="2400" dirty="0"/>
              <a:t> </a:t>
            </a:r>
            <a:r>
              <a:rPr lang="fi-FI" sz="2400" dirty="0" err="1"/>
              <a:t>the</a:t>
            </a:r>
            <a:r>
              <a:rPr lang="fi-FI" sz="2400" dirty="0"/>
              <a:t> </a:t>
            </a:r>
            <a:r>
              <a:rPr lang="fi-FI" sz="2400" dirty="0" err="1"/>
              <a:t>job</a:t>
            </a:r>
            <a:endParaRPr lang="fi-FI" sz="2400" dirty="0"/>
          </a:p>
          <a:p>
            <a:pPr lvl="1"/>
            <a:endParaRPr lang="fi-FI" sz="2400" dirty="0"/>
          </a:p>
          <a:p>
            <a:pPr lvl="1"/>
            <a:r>
              <a:rPr lang="fi-FI" sz="2400" dirty="0" err="1"/>
              <a:t>Also</a:t>
            </a:r>
            <a:r>
              <a:rPr lang="fi-FI" sz="2400" dirty="0"/>
              <a:t> </a:t>
            </a:r>
            <a:r>
              <a:rPr lang="fi-FI" sz="2400" dirty="0" err="1"/>
              <a:t>the</a:t>
            </a:r>
            <a:r>
              <a:rPr lang="fi-FI" sz="2400" dirty="0"/>
              <a:t> </a:t>
            </a:r>
            <a:r>
              <a:rPr lang="fi-FI" sz="2400" b="1" dirty="0" err="1"/>
              <a:t>understanding</a:t>
            </a:r>
            <a:r>
              <a:rPr lang="fi-FI" sz="2400" b="1" dirty="0"/>
              <a:t> of </a:t>
            </a:r>
            <a:r>
              <a:rPr lang="fi-FI" sz="2400" b="1" dirty="0" err="1"/>
              <a:t>the</a:t>
            </a:r>
            <a:r>
              <a:rPr lang="fi-FI" sz="2400" b="1" dirty="0"/>
              <a:t> </a:t>
            </a:r>
            <a:r>
              <a:rPr lang="fi-FI" sz="2400" b="1" dirty="0" err="1"/>
              <a:t>basic</a:t>
            </a:r>
            <a:r>
              <a:rPr lang="fi-FI" sz="2400" b="1" dirty="0"/>
              <a:t> </a:t>
            </a:r>
            <a:r>
              <a:rPr lang="fi-FI" sz="2400" b="1" dirty="0" err="1"/>
              <a:t>principles</a:t>
            </a:r>
            <a:r>
              <a:rPr lang="fi-FI" sz="2400" b="1" dirty="0"/>
              <a:t> and </a:t>
            </a:r>
            <a:r>
              <a:rPr lang="fi-FI" sz="2400" b="1" dirty="0" err="1"/>
              <a:t>techniques</a:t>
            </a:r>
            <a:r>
              <a:rPr lang="fi-FI" sz="2400" dirty="0"/>
              <a:t> </a:t>
            </a:r>
            <a:r>
              <a:rPr lang="fi-FI" sz="2400" dirty="0" err="1"/>
              <a:t>behind</a:t>
            </a:r>
            <a:r>
              <a:rPr lang="fi-FI" sz="2400" dirty="0"/>
              <a:t> </a:t>
            </a:r>
            <a:r>
              <a:rPr lang="fi-FI" sz="2400" dirty="0" err="1"/>
              <a:t>the</a:t>
            </a:r>
            <a:r>
              <a:rPr lang="fi-FI" sz="2400" dirty="0"/>
              <a:t> </a:t>
            </a:r>
            <a:r>
              <a:rPr lang="fi-FI" sz="2400" dirty="0" err="1"/>
              <a:t>code</a:t>
            </a:r>
            <a:r>
              <a:rPr lang="fi-FI" sz="2400" dirty="0"/>
              <a:t>(s) </a:t>
            </a:r>
            <a:r>
              <a:rPr lang="fi-FI" sz="2400" dirty="0" err="1"/>
              <a:t>are</a:t>
            </a:r>
            <a:r>
              <a:rPr lang="fi-FI" sz="2400" dirty="0"/>
              <a:t> </a:t>
            </a:r>
            <a:r>
              <a:rPr lang="fi-FI" sz="2400" dirty="0" err="1"/>
              <a:t>important</a:t>
            </a:r>
            <a:endParaRPr lang="fi-FI" sz="2400" dirty="0"/>
          </a:p>
          <a:p>
            <a:pPr marL="314325" lvl="1" indent="0">
              <a:buNone/>
            </a:pPr>
            <a:endParaRPr lang="fi-FI" sz="2400" dirty="0"/>
          </a:p>
          <a:p>
            <a:pPr lvl="2"/>
            <a:r>
              <a:rPr lang="fi-FI" sz="2000" dirty="0" err="1"/>
              <a:t>The</a:t>
            </a:r>
            <a:r>
              <a:rPr lang="fi-FI" sz="2000" dirty="0"/>
              <a:t> </a:t>
            </a:r>
            <a:r>
              <a:rPr lang="fi-FI" sz="2000" dirty="0" err="1"/>
              <a:t>code</a:t>
            </a:r>
            <a:r>
              <a:rPr lang="fi-FI" sz="2000" dirty="0"/>
              <a:t> is </a:t>
            </a:r>
            <a:r>
              <a:rPr lang="fi-FI" sz="2000" dirty="0" err="1"/>
              <a:t>necessary</a:t>
            </a:r>
            <a:r>
              <a:rPr lang="fi-FI" sz="2000" dirty="0"/>
              <a:t> ’</a:t>
            </a:r>
            <a:r>
              <a:rPr lang="fi-FI" sz="2000" dirty="0" err="1"/>
              <a:t>need</a:t>
            </a:r>
            <a:r>
              <a:rPr lang="fi-FI" sz="2000" dirty="0"/>
              <a:t>’ for </a:t>
            </a:r>
            <a:r>
              <a:rPr lang="fi-FI" sz="2000" dirty="0" err="1"/>
              <a:t>understanding</a:t>
            </a:r>
            <a:r>
              <a:rPr lang="fi-FI" sz="2000" dirty="0"/>
              <a:t> </a:t>
            </a:r>
            <a:r>
              <a:rPr lang="fi-FI" sz="2000" dirty="0" err="1"/>
              <a:t>the</a:t>
            </a:r>
            <a:r>
              <a:rPr lang="fi-FI" sz="2000" dirty="0"/>
              <a:t> </a:t>
            </a:r>
            <a:r>
              <a:rPr lang="fi-FI" sz="2000" dirty="0" err="1"/>
              <a:t>operation</a:t>
            </a:r>
            <a:r>
              <a:rPr lang="fi-FI" sz="2000" dirty="0"/>
              <a:t> in </a:t>
            </a:r>
            <a:r>
              <a:rPr lang="fi-FI" sz="2000" dirty="0" err="1"/>
              <a:t>question</a:t>
            </a:r>
            <a:r>
              <a:rPr lang="fi-FI" sz="2000" dirty="0"/>
              <a:t> for </a:t>
            </a:r>
            <a:r>
              <a:rPr lang="fi-FI" sz="2000" dirty="0" err="1"/>
              <a:t>the</a:t>
            </a:r>
            <a:r>
              <a:rPr lang="fi-FI" sz="2000" dirty="0"/>
              <a:t> </a:t>
            </a:r>
            <a:r>
              <a:rPr lang="fi-FI" sz="2000" dirty="0" err="1"/>
              <a:t>time</a:t>
            </a:r>
            <a:r>
              <a:rPr lang="fi-FI" sz="2000" dirty="0"/>
              <a:t> </a:t>
            </a:r>
            <a:r>
              <a:rPr lang="fi-FI" sz="2000" dirty="0" err="1"/>
              <a:t>series</a:t>
            </a:r>
            <a:endParaRPr lang="fi-FI" sz="2000" dirty="0"/>
          </a:p>
          <a:p>
            <a:pPr lvl="2"/>
            <a:r>
              <a:rPr lang="fi-FI" sz="2000" dirty="0"/>
              <a:t>For </a:t>
            </a:r>
            <a:r>
              <a:rPr lang="fi-FI" sz="2000" dirty="0" err="1"/>
              <a:t>example</a:t>
            </a:r>
            <a:r>
              <a:rPr lang="fi-FI" sz="2000" dirty="0"/>
              <a:t> </a:t>
            </a:r>
            <a:r>
              <a:rPr lang="fi-FI" sz="2000" dirty="0" err="1"/>
              <a:t>if</a:t>
            </a:r>
            <a:r>
              <a:rPr lang="fi-FI" sz="2000" dirty="0"/>
              <a:t> </a:t>
            </a:r>
            <a:r>
              <a:rPr lang="fi-FI" sz="2000" dirty="0" err="1"/>
              <a:t>you</a:t>
            </a:r>
            <a:r>
              <a:rPr lang="fi-FI" sz="2000" dirty="0"/>
              <a:t> </a:t>
            </a:r>
            <a:r>
              <a:rPr lang="fi-FI" sz="2000" dirty="0" err="1"/>
              <a:t>are</a:t>
            </a:r>
            <a:r>
              <a:rPr lang="fi-FI" sz="2000" dirty="0"/>
              <a:t> </a:t>
            </a:r>
            <a:r>
              <a:rPr lang="fi-FI" sz="2000" dirty="0" err="1"/>
              <a:t>using</a:t>
            </a:r>
            <a:r>
              <a:rPr lang="fi-FI" sz="2000" dirty="0"/>
              <a:t> IBM WATSON </a:t>
            </a:r>
            <a:r>
              <a:rPr lang="fi-FI" sz="2000" dirty="0" err="1"/>
              <a:t>environment</a:t>
            </a:r>
            <a:r>
              <a:rPr lang="fi-FI" sz="2000" dirty="0"/>
              <a:t> </a:t>
            </a:r>
            <a:r>
              <a:rPr lang="fi-FI" sz="2000" dirty="0" err="1"/>
              <a:t>or</a:t>
            </a:r>
            <a:r>
              <a:rPr lang="fi-FI" sz="2000" dirty="0"/>
              <a:t> </a:t>
            </a:r>
            <a:r>
              <a:rPr lang="fi-FI" sz="2000" dirty="0" err="1"/>
              <a:t>similar</a:t>
            </a:r>
            <a:r>
              <a:rPr lang="fi-FI" sz="2000" dirty="0"/>
              <a:t> </a:t>
            </a:r>
            <a:r>
              <a:rPr lang="fi-FI" sz="2000" dirty="0" err="1"/>
              <a:t>platform</a:t>
            </a:r>
            <a:r>
              <a:rPr lang="fi-FI" sz="2000" dirty="0"/>
              <a:t> </a:t>
            </a:r>
            <a:r>
              <a:rPr lang="fi-FI" sz="2000" dirty="0" err="1"/>
              <a:t>from</a:t>
            </a:r>
            <a:r>
              <a:rPr lang="fi-FI" sz="2000" dirty="0"/>
              <a:t> Google </a:t>
            </a:r>
            <a:r>
              <a:rPr lang="fi-FI" sz="2000" dirty="0" err="1"/>
              <a:t>or</a:t>
            </a:r>
            <a:r>
              <a:rPr lang="fi-FI" sz="2000" dirty="0"/>
              <a:t> MS (for </a:t>
            </a:r>
            <a:r>
              <a:rPr lang="fi-FI" sz="2000" dirty="0" err="1"/>
              <a:t>example</a:t>
            </a:r>
            <a:r>
              <a:rPr lang="fi-FI" sz="2000" dirty="0"/>
              <a:t> in </a:t>
            </a:r>
            <a:r>
              <a:rPr lang="fi-FI" sz="2000" dirty="0" err="1"/>
              <a:t>your</a:t>
            </a:r>
            <a:r>
              <a:rPr lang="fi-FI" sz="2000" dirty="0"/>
              <a:t> </a:t>
            </a:r>
            <a:r>
              <a:rPr lang="fi-FI" sz="2000" dirty="0" err="1"/>
              <a:t>future</a:t>
            </a:r>
            <a:r>
              <a:rPr lang="fi-FI" sz="2000" dirty="0"/>
              <a:t> </a:t>
            </a:r>
            <a:r>
              <a:rPr lang="fi-FI" sz="2000" dirty="0" err="1"/>
              <a:t>work</a:t>
            </a:r>
            <a:r>
              <a:rPr lang="fi-FI" sz="2000" dirty="0"/>
              <a:t> </a:t>
            </a:r>
            <a:r>
              <a:rPr lang="fi-FI" sz="2000" dirty="0" err="1"/>
              <a:t>later</a:t>
            </a:r>
            <a:r>
              <a:rPr lang="fi-FI" sz="2000" dirty="0"/>
              <a:t> </a:t>
            </a:r>
            <a:r>
              <a:rPr lang="fi-FI" sz="2000" dirty="0" err="1"/>
              <a:t>after</a:t>
            </a:r>
            <a:r>
              <a:rPr lang="fi-FI" sz="2000" dirty="0"/>
              <a:t> </a:t>
            </a:r>
            <a:r>
              <a:rPr lang="fi-FI" sz="2000" dirty="0" err="1"/>
              <a:t>graduation</a:t>
            </a:r>
            <a:r>
              <a:rPr lang="fi-FI" sz="2000" dirty="0"/>
              <a:t>), </a:t>
            </a:r>
            <a:r>
              <a:rPr lang="fi-FI" sz="2000" dirty="0" err="1"/>
              <a:t>you</a:t>
            </a:r>
            <a:r>
              <a:rPr lang="fi-FI" sz="2000" dirty="0"/>
              <a:t> </a:t>
            </a:r>
            <a:r>
              <a:rPr lang="fi-FI" sz="2000" dirty="0" err="1"/>
              <a:t>will</a:t>
            </a:r>
            <a:r>
              <a:rPr lang="fi-FI" sz="2000" dirty="0"/>
              <a:t> </a:t>
            </a:r>
            <a:r>
              <a:rPr lang="fi-FI" sz="2000" dirty="0" err="1"/>
              <a:t>recognize</a:t>
            </a:r>
            <a:r>
              <a:rPr lang="fi-FI" sz="2000" dirty="0"/>
              <a:t> and </a:t>
            </a:r>
            <a:r>
              <a:rPr lang="fi-FI" sz="2000" dirty="0" err="1"/>
              <a:t>know</a:t>
            </a:r>
            <a:r>
              <a:rPr lang="fi-FI" sz="2000" dirty="0"/>
              <a:t> </a:t>
            </a:r>
            <a:r>
              <a:rPr lang="fi-FI" sz="2000" dirty="0" err="1"/>
              <a:t>the</a:t>
            </a:r>
            <a:r>
              <a:rPr lang="fi-FI" sz="2000" dirty="0"/>
              <a:t> </a:t>
            </a:r>
            <a:r>
              <a:rPr lang="fi-FI" sz="2000" dirty="0" err="1"/>
              <a:t>blocks</a:t>
            </a:r>
            <a:r>
              <a:rPr lang="fi-FI" sz="2000" dirty="0"/>
              <a:t> </a:t>
            </a:r>
            <a:r>
              <a:rPr lang="fi-FI" sz="2000" dirty="0" err="1"/>
              <a:t>by</a:t>
            </a:r>
            <a:r>
              <a:rPr lang="fi-FI" sz="2000" dirty="0"/>
              <a:t> </a:t>
            </a:r>
            <a:r>
              <a:rPr lang="fi-FI" sz="2000" dirty="0" err="1"/>
              <a:t>name</a:t>
            </a:r>
            <a:r>
              <a:rPr lang="fi-FI" sz="2000" dirty="0"/>
              <a:t>, for </a:t>
            </a:r>
            <a:r>
              <a:rPr lang="fi-FI" sz="2000" dirty="0" err="1"/>
              <a:t>example</a:t>
            </a:r>
            <a:r>
              <a:rPr lang="fi-FI" sz="2000" dirty="0"/>
              <a:t> ”ARIMA” </a:t>
            </a:r>
            <a:r>
              <a:rPr lang="fi-FI" sz="2000" dirty="0" err="1"/>
              <a:t>or</a:t>
            </a:r>
            <a:r>
              <a:rPr lang="fi-FI" sz="2000" dirty="0"/>
              <a:t> ”</a:t>
            </a:r>
            <a:r>
              <a:rPr lang="fi-FI" sz="2000" dirty="0" err="1"/>
              <a:t>DeepAR</a:t>
            </a:r>
            <a:r>
              <a:rPr lang="fi-FI" sz="2000" dirty="0"/>
              <a:t>”</a:t>
            </a:r>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6</a:t>
            </a:fld>
            <a:endParaRPr lang="fi-FI" dirty="0"/>
          </a:p>
        </p:txBody>
      </p:sp>
    </p:spTree>
    <p:extLst>
      <p:ext uri="{BB962C8B-B14F-4D97-AF65-F5344CB8AC3E}">
        <p14:creationId xmlns:p14="http://schemas.microsoft.com/office/powerpoint/2010/main" val="207288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F00A-9245-0301-9001-EDDEED184663}"/>
              </a:ext>
            </a:extLst>
          </p:cNvPr>
          <p:cNvSpPr>
            <a:spLocks noGrp="1"/>
          </p:cNvSpPr>
          <p:nvPr>
            <p:ph type="title"/>
          </p:nvPr>
        </p:nvSpPr>
        <p:spPr>
          <a:xfrm>
            <a:off x="410400" y="684700"/>
            <a:ext cx="10515600" cy="645616"/>
          </a:xfrm>
        </p:spPr>
        <p:txBody>
          <a:bodyPr/>
          <a:lstStyle/>
          <a:p>
            <a:r>
              <a:rPr lang="fi-FI" dirty="0" err="1"/>
              <a:t>Passing</a:t>
            </a:r>
            <a:r>
              <a:rPr lang="fi-FI" dirty="0"/>
              <a:t> </a:t>
            </a:r>
            <a:r>
              <a:rPr lang="fi-FI" dirty="0" err="1"/>
              <a:t>the</a:t>
            </a:r>
            <a:r>
              <a:rPr lang="fi-FI" dirty="0"/>
              <a:t> </a:t>
            </a:r>
            <a:r>
              <a:rPr lang="fi-FI" dirty="0" err="1"/>
              <a:t>course</a:t>
            </a:r>
            <a:endParaRPr lang="fi-FI" dirty="0"/>
          </a:p>
        </p:txBody>
      </p:sp>
      <p:sp>
        <p:nvSpPr>
          <p:cNvPr id="3" name="Content Placeholder 2">
            <a:extLst>
              <a:ext uri="{FF2B5EF4-FFF2-40B4-BE49-F238E27FC236}">
                <a16:creationId xmlns:a16="http://schemas.microsoft.com/office/drawing/2014/main" id="{DB537ADE-9B75-2BF6-AA57-4AF45142EDF3}"/>
              </a:ext>
            </a:extLst>
          </p:cNvPr>
          <p:cNvSpPr>
            <a:spLocks noGrp="1"/>
          </p:cNvSpPr>
          <p:nvPr>
            <p:ph idx="1"/>
          </p:nvPr>
        </p:nvSpPr>
        <p:spPr>
          <a:xfrm>
            <a:off x="410400" y="1330316"/>
            <a:ext cx="10515600" cy="4887604"/>
          </a:xfrm>
        </p:spPr>
        <p:txBody>
          <a:bodyPr/>
          <a:lstStyle/>
          <a:p>
            <a:r>
              <a:rPr lang="fi-FI" sz="3200" dirty="0"/>
              <a:t>It is </a:t>
            </a:r>
            <a:r>
              <a:rPr lang="fi-FI" sz="3200" b="1" dirty="0" err="1"/>
              <a:t>dangerous</a:t>
            </a:r>
            <a:r>
              <a:rPr lang="fi-FI" sz="3200" dirty="0"/>
              <a:t> to </a:t>
            </a:r>
            <a:r>
              <a:rPr lang="fi-FI" sz="3200" dirty="0" err="1"/>
              <a:t>use</a:t>
            </a:r>
            <a:r>
              <a:rPr lang="fi-FI" sz="3200" dirty="0"/>
              <a:t> </a:t>
            </a:r>
            <a:r>
              <a:rPr lang="fi-FI" sz="3200" dirty="0" err="1"/>
              <a:t>the</a:t>
            </a:r>
            <a:r>
              <a:rPr lang="fi-FI" sz="3200" dirty="0"/>
              <a:t> </a:t>
            </a:r>
            <a:r>
              <a:rPr lang="fi-FI" sz="3200" dirty="0" err="1"/>
              <a:t>machine</a:t>
            </a:r>
            <a:r>
              <a:rPr lang="fi-FI" sz="3200" dirty="0"/>
              <a:t> </a:t>
            </a:r>
            <a:r>
              <a:rPr lang="fi-FI" sz="3200" dirty="0" err="1"/>
              <a:t>learning</a:t>
            </a:r>
            <a:r>
              <a:rPr lang="fi-FI" sz="3200" dirty="0"/>
              <a:t> </a:t>
            </a:r>
            <a:r>
              <a:rPr lang="fi-FI" sz="3200" dirty="0" err="1"/>
              <a:t>mechanisms</a:t>
            </a:r>
            <a:r>
              <a:rPr lang="fi-FI" sz="3200" dirty="0"/>
              <a:t> as a </a:t>
            </a:r>
            <a:r>
              <a:rPr lang="fi-FI" sz="3200" dirty="0" err="1"/>
              <a:t>black</a:t>
            </a:r>
            <a:r>
              <a:rPr lang="fi-FI" sz="3200" dirty="0"/>
              <a:t> box </a:t>
            </a:r>
            <a:r>
              <a:rPr lang="fi-FI" sz="3200" dirty="0" err="1"/>
              <a:t>model</a:t>
            </a:r>
            <a:r>
              <a:rPr lang="fi-FI" sz="3200" dirty="0"/>
              <a:t> </a:t>
            </a:r>
            <a:r>
              <a:rPr lang="fi-FI" sz="3200" dirty="0" err="1"/>
              <a:t>without</a:t>
            </a:r>
            <a:r>
              <a:rPr lang="fi-FI" sz="3200" dirty="0"/>
              <a:t> </a:t>
            </a:r>
            <a:r>
              <a:rPr lang="fi-FI" sz="3200" dirty="0" err="1"/>
              <a:t>understanding</a:t>
            </a:r>
            <a:r>
              <a:rPr lang="fi-FI" sz="3200" dirty="0"/>
              <a:t> </a:t>
            </a:r>
            <a:r>
              <a:rPr lang="fi-FI" sz="3200" dirty="0" err="1"/>
              <a:t>the</a:t>
            </a:r>
            <a:r>
              <a:rPr lang="fi-FI" sz="3200" dirty="0"/>
              <a:t> </a:t>
            </a:r>
            <a:r>
              <a:rPr lang="fi-FI" sz="3200" dirty="0" err="1"/>
              <a:t>phenomena</a:t>
            </a:r>
            <a:r>
              <a:rPr lang="fi-FI" sz="3200" dirty="0"/>
              <a:t> </a:t>
            </a:r>
            <a:r>
              <a:rPr lang="fi-FI" sz="3200" dirty="0" err="1"/>
              <a:t>what</a:t>
            </a:r>
            <a:r>
              <a:rPr lang="fi-FI" sz="3200" dirty="0"/>
              <a:t> </a:t>
            </a:r>
            <a:r>
              <a:rPr lang="fi-FI" sz="3200" dirty="0" err="1"/>
              <a:t>we</a:t>
            </a:r>
            <a:r>
              <a:rPr lang="fi-FI" sz="3200" dirty="0"/>
              <a:t> </a:t>
            </a:r>
            <a:r>
              <a:rPr lang="fi-FI" sz="3200" dirty="0" err="1"/>
              <a:t>are</a:t>
            </a:r>
            <a:r>
              <a:rPr lang="fi-FI" sz="3200" dirty="0"/>
              <a:t> </a:t>
            </a:r>
            <a:r>
              <a:rPr lang="fi-FI" sz="3200" dirty="0" err="1"/>
              <a:t>modelling</a:t>
            </a:r>
            <a:endParaRPr lang="fi-FI" sz="3200" dirty="0"/>
          </a:p>
          <a:p>
            <a:endParaRPr lang="fi-FI" sz="1600" dirty="0"/>
          </a:p>
          <a:p>
            <a:pPr lvl="1"/>
            <a:r>
              <a:rPr lang="fi-FI" dirty="0" err="1"/>
              <a:t>There</a:t>
            </a:r>
            <a:r>
              <a:rPr lang="fi-FI" dirty="0"/>
              <a:t> </a:t>
            </a:r>
            <a:r>
              <a:rPr lang="fi-FI" dirty="0" err="1"/>
              <a:t>are</a:t>
            </a:r>
            <a:r>
              <a:rPr lang="fi-FI" dirty="0"/>
              <a:t> </a:t>
            </a:r>
            <a:r>
              <a:rPr lang="fi-FI" dirty="0" err="1"/>
              <a:t>plenty</a:t>
            </a:r>
            <a:r>
              <a:rPr lang="fi-FI" dirty="0"/>
              <a:t> of </a:t>
            </a:r>
            <a:r>
              <a:rPr lang="fi-FI" dirty="0" err="1"/>
              <a:t>underlying</a:t>
            </a:r>
            <a:r>
              <a:rPr lang="fi-FI" dirty="0"/>
              <a:t> </a:t>
            </a:r>
            <a:r>
              <a:rPr lang="fi-FI" dirty="0" err="1"/>
              <a:t>theory</a:t>
            </a:r>
            <a:r>
              <a:rPr lang="fi-FI" dirty="0"/>
              <a:t> and </a:t>
            </a:r>
            <a:r>
              <a:rPr lang="fi-FI" dirty="0" err="1"/>
              <a:t>links</a:t>
            </a:r>
            <a:r>
              <a:rPr lang="fi-FI" dirty="0"/>
              <a:t> and Python </a:t>
            </a:r>
            <a:r>
              <a:rPr lang="fi-FI" dirty="0" err="1"/>
              <a:t>examples</a:t>
            </a:r>
            <a:r>
              <a:rPr lang="fi-FI" dirty="0"/>
              <a:t> </a:t>
            </a:r>
            <a:r>
              <a:rPr lang="fi-FI" dirty="0" err="1"/>
              <a:t>behind</a:t>
            </a:r>
            <a:r>
              <a:rPr lang="fi-FI" dirty="0"/>
              <a:t> </a:t>
            </a:r>
            <a:r>
              <a:rPr lang="fi-FI" dirty="0" err="1"/>
              <a:t>the</a:t>
            </a:r>
            <a:r>
              <a:rPr lang="fi-FI" dirty="0"/>
              <a:t> </a:t>
            </a:r>
            <a:r>
              <a:rPr lang="fi-FI" dirty="0" err="1"/>
              <a:t>practical</a:t>
            </a:r>
            <a:r>
              <a:rPr lang="fi-FI" dirty="0"/>
              <a:t> </a:t>
            </a:r>
            <a:r>
              <a:rPr lang="fi-FI" dirty="0" err="1"/>
              <a:t>operations</a:t>
            </a:r>
            <a:r>
              <a:rPr lang="fi-FI" dirty="0"/>
              <a:t> in </a:t>
            </a:r>
            <a:r>
              <a:rPr lang="fi-FI" dirty="0" err="1"/>
              <a:t>the</a:t>
            </a:r>
            <a:r>
              <a:rPr lang="fi-FI" dirty="0"/>
              <a:t> </a:t>
            </a:r>
            <a:r>
              <a:rPr lang="fi-FI" dirty="0" err="1"/>
              <a:t>following</a:t>
            </a:r>
            <a:r>
              <a:rPr lang="fi-FI" dirty="0"/>
              <a:t> </a:t>
            </a:r>
            <a:r>
              <a:rPr lang="fi-FI" dirty="0" err="1"/>
              <a:t>slides</a:t>
            </a:r>
            <a:endParaRPr lang="fi-FI" dirty="0"/>
          </a:p>
          <a:p>
            <a:pPr lvl="1"/>
            <a:r>
              <a:rPr lang="fi-FI" dirty="0" err="1"/>
              <a:t>The</a:t>
            </a:r>
            <a:r>
              <a:rPr lang="fi-FI" dirty="0"/>
              <a:t> </a:t>
            </a:r>
            <a:r>
              <a:rPr lang="fi-FI" dirty="0" err="1"/>
              <a:t>naming</a:t>
            </a:r>
            <a:r>
              <a:rPr lang="fi-FI" dirty="0"/>
              <a:t> </a:t>
            </a:r>
            <a:r>
              <a:rPr lang="fi-FI" dirty="0" err="1"/>
              <a:t>convention</a:t>
            </a:r>
            <a:r>
              <a:rPr lang="fi-FI" dirty="0"/>
              <a:t>, </a:t>
            </a:r>
            <a:r>
              <a:rPr lang="fi-FI" dirty="0" err="1"/>
              <a:t>such</a:t>
            </a:r>
            <a:r>
              <a:rPr lang="fi-FI" dirty="0"/>
              <a:t> as ’</a:t>
            </a:r>
            <a:r>
              <a:rPr lang="fi-FI" dirty="0" err="1"/>
              <a:t>filtering</a:t>
            </a:r>
            <a:r>
              <a:rPr lang="fi-FI" dirty="0"/>
              <a:t>’ and ’</a:t>
            </a:r>
            <a:r>
              <a:rPr lang="fi-FI" dirty="0" err="1"/>
              <a:t>prediction</a:t>
            </a:r>
            <a:r>
              <a:rPr lang="fi-FI" dirty="0"/>
              <a:t>’ </a:t>
            </a:r>
            <a:r>
              <a:rPr lang="fi-FI" dirty="0" err="1"/>
              <a:t>are</a:t>
            </a:r>
            <a:r>
              <a:rPr lang="fi-FI" dirty="0"/>
              <a:t> </a:t>
            </a:r>
            <a:r>
              <a:rPr lang="fi-FI" dirty="0" err="1"/>
              <a:t>introduced</a:t>
            </a:r>
            <a:r>
              <a:rPr lang="fi-FI" dirty="0"/>
              <a:t> </a:t>
            </a:r>
            <a:r>
              <a:rPr lang="fi-FI" dirty="0" err="1"/>
              <a:t>with</a:t>
            </a:r>
            <a:r>
              <a:rPr lang="fi-FI" dirty="0"/>
              <a:t> </a:t>
            </a:r>
            <a:r>
              <a:rPr lang="fi-FI" dirty="0" err="1"/>
              <a:t>the</a:t>
            </a:r>
            <a:r>
              <a:rPr lang="fi-FI" dirty="0"/>
              <a:t> </a:t>
            </a:r>
            <a:r>
              <a:rPr lang="fi-FI" dirty="0" err="1"/>
              <a:t>relevant</a:t>
            </a:r>
            <a:r>
              <a:rPr lang="fi-FI" dirty="0"/>
              <a:t> </a:t>
            </a:r>
            <a:r>
              <a:rPr lang="fi-FI" dirty="0" err="1"/>
              <a:t>theory</a:t>
            </a:r>
            <a:endParaRPr lang="fi-FI" dirty="0"/>
          </a:p>
          <a:p>
            <a:pPr lvl="1"/>
            <a:r>
              <a:rPr lang="fi-FI" dirty="0" err="1"/>
              <a:t>This</a:t>
            </a:r>
            <a:r>
              <a:rPr lang="fi-FI" dirty="0"/>
              <a:t> </a:t>
            </a:r>
            <a:r>
              <a:rPr lang="fi-FI" dirty="0" err="1"/>
              <a:t>theory</a:t>
            </a:r>
            <a:r>
              <a:rPr lang="fi-FI" dirty="0"/>
              <a:t> is </a:t>
            </a:r>
            <a:r>
              <a:rPr lang="fi-FI" dirty="0" err="1"/>
              <a:t>also</a:t>
            </a:r>
            <a:r>
              <a:rPr lang="fi-FI" dirty="0"/>
              <a:t> </a:t>
            </a:r>
            <a:r>
              <a:rPr lang="fi-FI" dirty="0" err="1"/>
              <a:t>important</a:t>
            </a:r>
            <a:r>
              <a:rPr lang="fi-FI" dirty="0"/>
              <a:t> </a:t>
            </a:r>
            <a:r>
              <a:rPr lang="fi-FI" dirty="0" err="1"/>
              <a:t>when</a:t>
            </a:r>
            <a:r>
              <a:rPr lang="fi-FI" dirty="0"/>
              <a:t> </a:t>
            </a:r>
            <a:r>
              <a:rPr lang="fi-FI" b="1" dirty="0" err="1"/>
              <a:t>preparing</a:t>
            </a:r>
            <a:r>
              <a:rPr lang="fi-FI" b="1" dirty="0"/>
              <a:t> </a:t>
            </a:r>
            <a:r>
              <a:rPr lang="fi-FI" b="1" dirty="0" err="1"/>
              <a:t>the</a:t>
            </a:r>
            <a:r>
              <a:rPr lang="fi-FI" b="1" dirty="0"/>
              <a:t> data</a:t>
            </a:r>
            <a:r>
              <a:rPr lang="fi-FI" dirty="0"/>
              <a:t> for </a:t>
            </a:r>
            <a:r>
              <a:rPr lang="fi-FI" dirty="0" err="1"/>
              <a:t>machine</a:t>
            </a:r>
            <a:r>
              <a:rPr lang="fi-FI" dirty="0"/>
              <a:t> </a:t>
            </a:r>
            <a:r>
              <a:rPr lang="fi-FI" dirty="0" err="1"/>
              <a:t>learning</a:t>
            </a:r>
            <a:endParaRPr lang="fi-FI" dirty="0"/>
          </a:p>
          <a:p>
            <a:pPr lvl="1"/>
            <a:endParaRPr lang="fi-FI" dirty="0"/>
          </a:p>
          <a:p>
            <a:endParaRPr lang="fi-FI" dirty="0"/>
          </a:p>
        </p:txBody>
      </p:sp>
      <p:sp>
        <p:nvSpPr>
          <p:cNvPr id="4" name="Footer Placeholder 3">
            <a:extLst>
              <a:ext uri="{FF2B5EF4-FFF2-40B4-BE49-F238E27FC236}">
                <a16:creationId xmlns:a16="http://schemas.microsoft.com/office/drawing/2014/main" id="{C672B5C9-084D-3FF4-45EE-AC44BEB83BB4}"/>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E227FF91-768A-FE25-B0D2-4B81A83363A9}"/>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B9B3F9BD-B1DC-A693-F4A9-787F1D979361}"/>
              </a:ext>
            </a:extLst>
          </p:cNvPr>
          <p:cNvSpPr>
            <a:spLocks noGrp="1"/>
          </p:cNvSpPr>
          <p:nvPr>
            <p:ph type="sldNum" sz="quarter" idx="4"/>
          </p:nvPr>
        </p:nvSpPr>
        <p:spPr/>
        <p:txBody>
          <a:bodyPr/>
          <a:lstStyle/>
          <a:p>
            <a:r>
              <a:rPr lang="en-GB" noProof="0"/>
              <a:t>|  </a:t>
            </a:r>
            <a:fld id="{CDC8994D-33BE-6F4B-918B-78B2D731EB1C}" type="slidenum">
              <a:rPr lang="en-GB" noProof="0" smtClean="0"/>
              <a:pPr/>
              <a:t>7</a:t>
            </a:fld>
            <a:endParaRPr lang="en-GB" noProof="0"/>
          </a:p>
        </p:txBody>
      </p:sp>
    </p:spTree>
    <p:extLst>
      <p:ext uri="{BB962C8B-B14F-4D97-AF65-F5344CB8AC3E}">
        <p14:creationId xmlns:p14="http://schemas.microsoft.com/office/powerpoint/2010/main" val="3463830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D7A7-4DBC-22EC-301C-D1E470BFAF37}"/>
              </a:ext>
            </a:extLst>
          </p:cNvPr>
          <p:cNvSpPr>
            <a:spLocks noGrp="1"/>
          </p:cNvSpPr>
          <p:nvPr>
            <p:ph type="title"/>
          </p:nvPr>
        </p:nvSpPr>
        <p:spPr/>
        <p:txBody>
          <a:bodyPr/>
          <a:lstStyle/>
          <a:p>
            <a:r>
              <a:rPr lang="fi-FI" dirty="0"/>
              <a:t>Idea </a:t>
            </a:r>
            <a:r>
              <a:rPr lang="fi-FI" dirty="0" err="1"/>
              <a:t>behind</a:t>
            </a:r>
            <a:r>
              <a:rPr lang="fi-FI" dirty="0"/>
              <a:t> </a:t>
            </a:r>
            <a:r>
              <a:rPr lang="fi-FI" dirty="0" err="1"/>
              <a:t>the</a:t>
            </a:r>
            <a:r>
              <a:rPr lang="fi-FI" dirty="0"/>
              <a:t> </a:t>
            </a:r>
            <a:r>
              <a:rPr lang="fi-FI" dirty="0" err="1"/>
              <a:t>machine</a:t>
            </a:r>
            <a:r>
              <a:rPr lang="fi-FI" dirty="0"/>
              <a:t> </a:t>
            </a:r>
            <a:r>
              <a:rPr lang="fi-FI" dirty="0" err="1"/>
              <a:t>learning</a:t>
            </a:r>
            <a:endParaRPr lang="fi-FI" dirty="0"/>
          </a:p>
        </p:txBody>
      </p:sp>
      <p:sp>
        <p:nvSpPr>
          <p:cNvPr id="3" name="Content Placeholder 2">
            <a:extLst>
              <a:ext uri="{FF2B5EF4-FFF2-40B4-BE49-F238E27FC236}">
                <a16:creationId xmlns:a16="http://schemas.microsoft.com/office/drawing/2014/main" id="{00FB602E-56ED-C10F-B366-A489701CB5AC}"/>
              </a:ext>
            </a:extLst>
          </p:cNvPr>
          <p:cNvSpPr>
            <a:spLocks noGrp="1"/>
          </p:cNvSpPr>
          <p:nvPr>
            <p:ph idx="1"/>
          </p:nvPr>
        </p:nvSpPr>
        <p:spPr/>
        <p:txBody>
          <a:bodyPr/>
          <a:lstStyle/>
          <a:p>
            <a:r>
              <a:rPr lang="fi-FI" dirty="0" err="1"/>
              <a:t>The</a:t>
            </a:r>
            <a:r>
              <a:rPr lang="fi-FI" dirty="0"/>
              <a:t> </a:t>
            </a:r>
            <a:r>
              <a:rPr lang="fi-FI" dirty="0" err="1"/>
              <a:t>sole</a:t>
            </a:r>
            <a:r>
              <a:rPr lang="fi-FI" dirty="0"/>
              <a:t> </a:t>
            </a:r>
            <a:r>
              <a:rPr lang="fi-FI" dirty="0" err="1"/>
              <a:t>purpose</a:t>
            </a:r>
            <a:r>
              <a:rPr lang="fi-FI" dirty="0"/>
              <a:t> for </a:t>
            </a:r>
            <a:r>
              <a:rPr lang="fi-FI" dirty="0" err="1"/>
              <a:t>using</a:t>
            </a:r>
            <a:r>
              <a:rPr lang="fi-FI" dirty="0"/>
              <a:t> </a:t>
            </a:r>
            <a:r>
              <a:rPr lang="fi-FI" dirty="0" err="1"/>
              <a:t>the</a:t>
            </a:r>
            <a:r>
              <a:rPr lang="fi-FI" dirty="0"/>
              <a:t> </a:t>
            </a:r>
            <a:r>
              <a:rPr lang="fi-FI" dirty="0" err="1"/>
              <a:t>machine</a:t>
            </a:r>
            <a:r>
              <a:rPr lang="fi-FI" dirty="0"/>
              <a:t> </a:t>
            </a:r>
            <a:r>
              <a:rPr lang="fi-FI" dirty="0" err="1"/>
              <a:t>learning</a:t>
            </a:r>
            <a:r>
              <a:rPr lang="fi-FI" dirty="0"/>
              <a:t> </a:t>
            </a:r>
            <a:r>
              <a:rPr lang="fi-FI" dirty="0" err="1"/>
              <a:t>with</a:t>
            </a:r>
            <a:r>
              <a:rPr lang="fi-FI" dirty="0"/>
              <a:t> </a:t>
            </a:r>
            <a:r>
              <a:rPr lang="fi-FI" dirty="0" err="1"/>
              <a:t>the</a:t>
            </a:r>
            <a:r>
              <a:rPr lang="fi-FI" dirty="0"/>
              <a:t> </a:t>
            </a:r>
            <a:r>
              <a:rPr lang="fi-FI" dirty="0" err="1"/>
              <a:t>time</a:t>
            </a:r>
            <a:r>
              <a:rPr lang="fi-FI" dirty="0"/>
              <a:t> </a:t>
            </a:r>
            <a:r>
              <a:rPr lang="fi-FI" dirty="0" err="1"/>
              <a:t>series</a:t>
            </a:r>
            <a:r>
              <a:rPr lang="fi-FI" dirty="0"/>
              <a:t> is to:</a:t>
            </a:r>
          </a:p>
          <a:p>
            <a:pPr lvl="1"/>
            <a:r>
              <a:rPr lang="fi-FI" dirty="0" err="1"/>
              <a:t>Get</a:t>
            </a:r>
            <a:r>
              <a:rPr lang="fi-FI" dirty="0"/>
              <a:t> </a:t>
            </a:r>
            <a:r>
              <a:rPr lang="fi-FI" dirty="0" err="1"/>
              <a:t>rid</a:t>
            </a:r>
            <a:r>
              <a:rPr lang="fi-FI" dirty="0"/>
              <a:t> of </a:t>
            </a:r>
            <a:r>
              <a:rPr lang="fi-FI" dirty="0" err="1"/>
              <a:t>tedious</a:t>
            </a:r>
            <a:r>
              <a:rPr lang="fi-FI" dirty="0"/>
              <a:t> </a:t>
            </a:r>
            <a:r>
              <a:rPr lang="fi-FI" dirty="0" err="1"/>
              <a:t>repeating</a:t>
            </a:r>
            <a:r>
              <a:rPr lang="fi-FI" dirty="0"/>
              <a:t> </a:t>
            </a:r>
            <a:r>
              <a:rPr lang="fi-FI" dirty="0" err="1"/>
              <a:t>manual</a:t>
            </a:r>
            <a:r>
              <a:rPr lang="fi-FI" dirty="0"/>
              <a:t> </a:t>
            </a:r>
            <a:r>
              <a:rPr lang="fi-FI" dirty="0" err="1"/>
              <a:t>work</a:t>
            </a:r>
            <a:endParaRPr lang="fi-FI" dirty="0"/>
          </a:p>
          <a:p>
            <a:pPr lvl="1"/>
            <a:r>
              <a:rPr lang="fi-FI" dirty="0"/>
              <a:t>Train </a:t>
            </a:r>
            <a:r>
              <a:rPr lang="fi-FI" dirty="0" err="1"/>
              <a:t>the</a:t>
            </a:r>
            <a:r>
              <a:rPr lang="fi-FI" dirty="0"/>
              <a:t> </a:t>
            </a:r>
            <a:r>
              <a:rPr lang="fi-FI" dirty="0" err="1"/>
              <a:t>machine</a:t>
            </a:r>
            <a:r>
              <a:rPr lang="fi-FI" dirty="0"/>
              <a:t> </a:t>
            </a:r>
            <a:r>
              <a:rPr lang="fi-FI" dirty="0" err="1"/>
              <a:t>learning</a:t>
            </a:r>
            <a:r>
              <a:rPr lang="fi-FI" dirty="0"/>
              <a:t> </a:t>
            </a:r>
            <a:r>
              <a:rPr lang="fi-FI" dirty="0" err="1"/>
              <a:t>system</a:t>
            </a:r>
            <a:r>
              <a:rPr lang="fi-FI" dirty="0"/>
              <a:t> is </a:t>
            </a:r>
            <a:r>
              <a:rPr lang="fi-FI" dirty="0" err="1"/>
              <a:t>such</a:t>
            </a:r>
            <a:r>
              <a:rPr lang="fi-FI" dirty="0"/>
              <a:t> a </a:t>
            </a:r>
            <a:r>
              <a:rPr lang="fi-FI" dirty="0" err="1"/>
              <a:t>way</a:t>
            </a:r>
            <a:r>
              <a:rPr lang="fi-FI" dirty="0"/>
              <a:t> </a:t>
            </a:r>
            <a:r>
              <a:rPr lang="fi-FI" dirty="0" err="1"/>
              <a:t>that</a:t>
            </a:r>
            <a:r>
              <a:rPr lang="fi-FI" dirty="0"/>
              <a:t> it </a:t>
            </a:r>
            <a:r>
              <a:rPr lang="fi-FI" dirty="0" err="1"/>
              <a:t>can</a:t>
            </a:r>
            <a:r>
              <a:rPr lang="fi-FI" dirty="0"/>
              <a:t> </a:t>
            </a:r>
            <a:r>
              <a:rPr lang="fi-FI" dirty="0" err="1"/>
              <a:t>analyze</a:t>
            </a:r>
            <a:r>
              <a:rPr lang="fi-FI" dirty="0"/>
              <a:t> </a:t>
            </a:r>
            <a:r>
              <a:rPr lang="fi-FI" dirty="0" err="1"/>
              <a:t>the</a:t>
            </a:r>
            <a:r>
              <a:rPr lang="fi-FI" dirty="0"/>
              <a:t> </a:t>
            </a:r>
            <a:r>
              <a:rPr lang="fi-FI" dirty="0" err="1"/>
              <a:t>real</a:t>
            </a:r>
            <a:r>
              <a:rPr lang="fi-FI" dirty="0"/>
              <a:t> </a:t>
            </a:r>
            <a:r>
              <a:rPr lang="fi-FI" dirty="0" err="1"/>
              <a:t>world</a:t>
            </a:r>
            <a:r>
              <a:rPr lang="fi-FI" dirty="0"/>
              <a:t> data </a:t>
            </a:r>
            <a:r>
              <a:rPr lang="fi-FI" dirty="0" err="1"/>
              <a:t>without</a:t>
            </a:r>
            <a:r>
              <a:rPr lang="fi-FI" dirty="0"/>
              <a:t> </a:t>
            </a:r>
            <a:r>
              <a:rPr lang="fi-FI" dirty="0" err="1"/>
              <a:t>any</a:t>
            </a:r>
            <a:r>
              <a:rPr lang="fi-FI" dirty="0"/>
              <a:t> </a:t>
            </a:r>
            <a:r>
              <a:rPr lang="fi-FI" dirty="0" err="1"/>
              <a:t>problems</a:t>
            </a:r>
            <a:endParaRPr lang="fi-FI" dirty="0"/>
          </a:p>
          <a:p>
            <a:pPr lvl="2"/>
            <a:r>
              <a:rPr lang="fi-FI" dirty="0"/>
              <a:t>Train and </a:t>
            </a:r>
            <a:r>
              <a:rPr lang="fi-FI" dirty="0" err="1"/>
              <a:t>test</a:t>
            </a:r>
            <a:r>
              <a:rPr lang="fi-FI" dirty="0"/>
              <a:t> data </a:t>
            </a:r>
            <a:r>
              <a:rPr lang="fi-FI" dirty="0" err="1"/>
              <a:t>should</a:t>
            </a:r>
            <a:r>
              <a:rPr lang="fi-FI" dirty="0"/>
              <a:t> cover </a:t>
            </a:r>
            <a:r>
              <a:rPr lang="fi-FI" dirty="0" err="1"/>
              <a:t>most</a:t>
            </a:r>
            <a:r>
              <a:rPr lang="fi-FI" dirty="0"/>
              <a:t> (</a:t>
            </a:r>
            <a:r>
              <a:rPr lang="fi-FI" dirty="0" err="1"/>
              <a:t>or</a:t>
            </a:r>
            <a:r>
              <a:rPr lang="fi-FI" dirty="0"/>
              <a:t> </a:t>
            </a:r>
            <a:r>
              <a:rPr lang="fi-FI" dirty="0" err="1"/>
              <a:t>all</a:t>
            </a:r>
            <a:r>
              <a:rPr lang="fi-FI" dirty="0"/>
              <a:t>) </a:t>
            </a:r>
            <a:r>
              <a:rPr lang="fi-FI" dirty="0" err="1"/>
              <a:t>extremities</a:t>
            </a:r>
            <a:r>
              <a:rPr lang="fi-FI" dirty="0"/>
              <a:t> of </a:t>
            </a:r>
            <a:r>
              <a:rPr lang="fi-FI" dirty="0" err="1"/>
              <a:t>the</a:t>
            </a:r>
            <a:r>
              <a:rPr lang="fi-FI" dirty="0"/>
              <a:t> </a:t>
            </a:r>
            <a:r>
              <a:rPr lang="fi-FI" dirty="0" err="1"/>
              <a:t>real</a:t>
            </a:r>
            <a:r>
              <a:rPr lang="fi-FI" dirty="0"/>
              <a:t> </a:t>
            </a:r>
            <a:r>
              <a:rPr lang="fi-FI" dirty="0" err="1"/>
              <a:t>world</a:t>
            </a:r>
            <a:r>
              <a:rPr lang="fi-FI" dirty="0"/>
              <a:t> data</a:t>
            </a:r>
          </a:p>
          <a:p>
            <a:r>
              <a:rPr lang="fi-FI" dirty="0" err="1"/>
              <a:t>The</a:t>
            </a:r>
            <a:r>
              <a:rPr lang="fi-FI" dirty="0"/>
              <a:t> </a:t>
            </a:r>
            <a:r>
              <a:rPr lang="fi-FI" dirty="0" err="1"/>
              <a:t>decision</a:t>
            </a:r>
            <a:r>
              <a:rPr lang="fi-FI" dirty="0"/>
              <a:t> </a:t>
            </a:r>
            <a:r>
              <a:rPr lang="fi-FI" dirty="0" err="1"/>
              <a:t>what</a:t>
            </a:r>
            <a:r>
              <a:rPr lang="fi-FI" dirty="0"/>
              <a:t> </a:t>
            </a:r>
            <a:r>
              <a:rPr lang="fi-FI" dirty="0" err="1"/>
              <a:t>the</a:t>
            </a:r>
            <a:r>
              <a:rPr lang="fi-FI" dirty="0"/>
              <a:t> </a:t>
            </a:r>
            <a:r>
              <a:rPr lang="fi-FI" dirty="0" err="1"/>
              <a:t>machine</a:t>
            </a:r>
            <a:r>
              <a:rPr lang="fi-FI" dirty="0"/>
              <a:t> </a:t>
            </a:r>
            <a:r>
              <a:rPr lang="fi-FI" dirty="0" err="1"/>
              <a:t>learning</a:t>
            </a:r>
            <a:r>
              <a:rPr lang="fi-FI" dirty="0"/>
              <a:t> </a:t>
            </a:r>
            <a:r>
              <a:rPr lang="fi-FI" dirty="0" err="1"/>
              <a:t>mechanism</a:t>
            </a:r>
            <a:r>
              <a:rPr lang="fi-FI" dirty="0"/>
              <a:t> </a:t>
            </a:r>
            <a:r>
              <a:rPr lang="fi-FI" dirty="0" err="1"/>
              <a:t>does</a:t>
            </a:r>
            <a:r>
              <a:rPr lang="fi-FI" dirty="0"/>
              <a:t> </a:t>
            </a:r>
            <a:r>
              <a:rPr lang="fi-FI" dirty="0" err="1"/>
              <a:t>must</a:t>
            </a:r>
            <a:r>
              <a:rPr lang="fi-FI" dirty="0"/>
              <a:t> </a:t>
            </a:r>
            <a:r>
              <a:rPr lang="fi-FI" dirty="0" err="1"/>
              <a:t>be</a:t>
            </a:r>
            <a:r>
              <a:rPr lang="fi-FI" dirty="0"/>
              <a:t> </a:t>
            </a:r>
            <a:r>
              <a:rPr lang="fi-FI" dirty="0" err="1"/>
              <a:t>acceptable</a:t>
            </a:r>
            <a:r>
              <a:rPr lang="fi-FI" dirty="0"/>
              <a:t> in (</a:t>
            </a:r>
            <a:r>
              <a:rPr lang="fi-FI" dirty="0" err="1"/>
              <a:t>almost</a:t>
            </a:r>
            <a:r>
              <a:rPr lang="fi-FI" dirty="0"/>
              <a:t>) </a:t>
            </a:r>
            <a:r>
              <a:rPr lang="fi-FI" dirty="0" err="1"/>
              <a:t>all</a:t>
            </a:r>
            <a:r>
              <a:rPr lang="fi-FI" dirty="0"/>
              <a:t> </a:t>
            </a:r>
            <a:r>
              <a:rPr lang="fi-FI" dirty="0" err="1"/>
              <a:t>the</a:t>
            </a:r>
            <a:r>
              <a:rPr lang="fi-FI" dirty="0"/>
              <a:t> </a:t>
            </a:r>
            <a:r>
              <a:rPr lang="fi-FI" dirty="0" err="1"/>
              <a:t>cases</a:t>
            </a:r>
            <a:r>
              <a:rPr lang="fi-FI" dirty="0"/>
              <a:t> </a:t>
            </a:r>
          </a:p>
        </p:txBody>
      </p:sp>
      <p:sp>
        <p:nvSpPr>
          <p:cNvPr id="4" name="Footer Placeholder 3">
            <a:extLst>
              <a:ext uri="{FF2B5EF4-FFF2-40B4-BE49-F238E27FC236}">
                <a16:creationId xmlns:a16="http://schemas.microsoft.com/office/drawing/2014/main" id="{CD96EA55-03FB-8B82-D76E-35EC39BE77FD}"/>
              </a:ext>
            </a:extLst>
          </p:cNvPr>
          <p:cNvSpPr>
            <a:spLocks noGrp="1"/>
          </p:cNvSpPr>
          <p:nvPr>
            <p:ph type="ftr" sz="quarter" idx="3"/>
          </p:nvPr>
        </p:nvSpPr>
        <p:spPr/>
        <p:txBody>
          <a:bodyPr/>
          <a:lstStyle/>
          <a:p>
            <a:endParaRPr lang="en-GB" noProof="0"/>
          </a:p>
        </p:txBody>
      </p:sp>
      <p:sp>
        <p:nvSpPr>
          <p:cNvPr id="5" name="Date Placeholder 4">
            <a:extLst>
              <a:ext uri="{FF2B5EF4-FFF2-40B4-BE49-F238E27FC236}">
                <a16:creationId xmlns:a16="http://schemas.microsoft.com/office/drawing/2014/main" id="{4C585F52-71C8-5D19-332B-0C5EB5B63C6E}"/>
              </a:ext>
            </a:extLst>
          </p:cNvPr>
          <p:cNvSpPr>
            <a:spLocks noGrp="1"/>
          </p:cNvSpPr>
          <p:nvPr>
            <p:ph type="dt" sz="half" idx="2"/>
          </p:nvPr>
        </p:nvSpPr>
        <p:spPr/>
        <p:txBody>
          <a:bodyPr/>
          <a:lstStyle/>
          <a:p>
            <a:fld id="{A90DC808-9B4F-47F6-816E-B4DD926C39FF}" type="datetime1">
              <a:rPr lang="en-GB" noProof="0" smtClean="0"/>
              <a:pPr/>
              <a:t>19/08/2024</a:t>
            </a:fld>
            <a:endParaRPr lang="en-GB" noProof="0"/>
          </a:p>
        </p:txBody>
      </p:sp>
      <p:sp>
        <p:nvSpPr>
          <p:cNvPr id="6" name="Slide Number Placeholder 5">
            <a:extLst>
              <a:ext uri="{FF2B5EF4-FFF2-40B4-BE49-F238E27FC236}">
                <a16:creationId xmlns:a16="http://schemas.microsoft.com/office/drawing/2014/main" id="{091D5BF7-6214-103D-EEB9-A5B6B96113A2}"/>
              </a:ext>
            </a:extLst>
          </p:cNvPr>
          <p:cNvSpPr>
            <a:spLocks noGrp="1"/>
          </p:cNvSpPr>
          <p:nvPr>
            <p:ph type="sldNum" sz="quarter" idx="4"/>
          </p:nvPr>
        </p:nvSpPr>
        <p:spPr/>
        <p:txBody>
          <a:bodyPr/>
          <a:lstStyle/>
          <a:p>
            <a:r>
              <a:rPr lang="en-GB" noProof="0"/>
              <a:t>|  </a:t>
            </a:r>
            <a:fld id="{CDC8994D-33BE-6F4B-918B-78B2D731EB1C}" type="slidenum">
              <a:rPr lang="en-GB" noProof="0" smtClean="0"/>
              <a:pPr/>
              <a:t>8</a:t>
            </a:fld>
            <a:endParaRPr lang="en-GB" noProof="0"/>
          </a:p>
        </p:txBody>
      </p:sp>
    </p:spTree>
    <p:extLst>
      <p:ext uri="{BB962C8B-B14F-4D97-AF65-F5344CB8AC3E}">
        <p14:creationId xmlns:p14="http://schemas.microsoft.com/office/powerpoint/2010/main" val="364436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232" y="1226747"/>
            <a:ext cx="9715805" cy="3933239"/>
          </a:xfrm>
        </p:spPr>
        <p:txBody>
          <a:bodyPr>
            <a:normAutofit fontScale="92500"/>
          </a:bodyPr>
          <a:lstStyle/>
          <a:p>
            <a:endParaRPr lang="en-US" dirty="0"/>
          </a:p>
          <a:p>
            <a:pPr marL="0" indent="0">
              <a:buNone/>
            </a:pPr>
            <a:r>
              <a:rPr lang="en-US" sz="3600" dirty="0"/>
              <a:t>“Time series are sequences, </a:t>
            </a:r>
            <a:r>
              <a:rPr lang="en-US" sz="3600" i="1" dirty="0"/>
              <a:t>discrete or continuous</a:t>
            </a:r>
            <a:r>
              <a:rPr lang="en-US" sz="3600" dirty="0"/>
              <a:t>, of quantitative data assigned to specific moments in time and studied with respect to their statistics of their distribution in time”</a:t>
            </a:r>
          </a:p>
          <a:p>
            <a:pPr marL="0" indent="0">
              <a:buNone/>
            </a:pPr>
            <a:endParaRPr lang="en-US" sz="3600" dirty="0"/>
          </a:p>
          <a:p>
            <a:pPr marL="0" indent="0">
              <a:buNone/>
            </a:pPr>
            <a:r>
              <a:rPr lang="en-US" sz="3600" dirty="0"/>
              <a:t>Norbert Wiener 1949, Time Series, M.I.T Press</a:t>
            </a:r>
          </a:p>
        </p:txBody>
      </p:sp>
      <p:sp>
        <p:nvSpPr>
          <p:cNvPr id="4" name="Date Placeholder 3"/>
          <p:cNvSpPr>
            <a:spLocks noGrp="1"/>
          </p:cNvSpPr>
          <p:nvPr>
            <p:ph type="dt" sz="half" idx="10"/>
          </p:nvPr>
        </p:nvSpPr>
        <p:spPr>
          <a:xfrm>
            <a:off x="10869037" y="6489700"/>
            <a:ext cx="766827" cy="254172"/>
          </a:xfrm>
          <a:prstGeom prst="rect">
            <a:avLst/>
          </a:prstGeom>
        </p:spPr>
        <p:txBody>
          <a:bodyPr vert="horz" lIns="0" tIns="45720" rIns="0" bIns="45720" rtlCol="0" anchor="b" anchorCtr="0"/>
          <a:lstStyle>
            <a:defPPr>
              <a:defRPr lang="fi-FI"/>
            </a:defPPr>
            <a:lvl1pPr marL="0" algn="r" defTabSz="914400" rtl="0" eaLnBrk="1" latinLnBrk="0" hangingPunct="1">
              <a:defRPr sz="10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24C5F97-A079-EF47-9046-A7052CE3F063}" type="datetime1">
              <a:rPr lang="fi-FI" smtClean="0"/>
              <a:pPr>
                <a:defRPr/>
              </a:pPr>
              <a:t>19.8.2024</a:t>
            </a:fld>
            <a:endParaRPr lang="fi-FI" dirty="0"/>
          </a:p>
        </p:txBody>
      </p:sp>
      <p:sp>
        <p:nvSpPr>
          <p:cNvPr id="5" name="Footer Placeholder 4"/>
          <p:cNvSpPr>
            <a:spLocks noGrp="1"/>
          </p:cNvSpPr>
          <p:nvPr>
            <p:ph type="ftr" sz="quarter" idx="4294967295"/>
          </p:nvPr>
        </p:nvSpPr>
        <p:spPr/>
        <p:txBody>
          <a:bodyPr/>
          <a:lstStyle/>
          <a:p>
            <a:pPr>
              <a:defRPr/>
            </a:pPr>
            <a:endParaRPr lang="fi-FI"/>
          </a:p>
        </p:txBody>
      </p:sp>
      <p:sp>
        <p:nvSpPr>
          <p:cNvPr id="6" name="Slide Number Placeholder 5"/>
          <p:cNvSpPr>
            <a:spLocks noGrp="1"/>
          </p:cNvSpPr>
          <p:nvPr>
            <p:ph type="sldNum" sz="quarter" idx="4294967295"/>
          </p:nvPr>
        </p:nvSpPr>
        <p:spPr/>
        <p:txBody>
          <a:bodyPr/>
          <a:lstStyle/>
          <a:p>
            <a:pPr>
              <a:defRPr/>
            </a:pPr>
            <a:fld id="{9694E89E-D795-408F-A4C0-1A78E2D5C656}" type="slidenum">
              <a:rPr lang="fi-FI" smtClean="0"/>
              <a:pPr>
                <a:defRPr/>
              </a:pPr>
              <a:t>9</a:t>
            </a:fld>
            <a:endParaRPr lang="fi-FI" dirty="0"/>
          </a:p>
        </p:txBody>
      </p:sp>
      <p:sp>
        <p:nvSpPr>
          <p:cNvPr id="2" name="Tekstiruutu 1">
            <a:extLst>
              <a:ext uri="{FF2B5EF4-FFF2-40B4-BE49-F238E27FC236}">
                <a16:creationId xmlns:a16="http://schemas.microsoft.com/office/drawing/2014/main" id="{810401D8-DCED-4C7B-BD3E-D754F8257C3A}"/>
              </a:ext>
            </a:extLst>
          </p:cNvPr>
          <p:cNvSpPr txBox="1"/>
          <p:nvPr/>
        </p:nvSpPr>
        <p:spPr>
          <a:xfrm>
            <a:off x="410400" y="670003"/>
            <a:ext cx="6526149" cy="646331"/>
          </a:xfrm>
          <a:prstGeom prst="rect">
            <a:avLst/>
          </a:prstGeom>
          <a:noFill/>
        </p:spPr>
        <p:txBody>
          <a:bodyPr wrap="square" rtlCol="0">
            <a:spAutoFit/>
          </a:bodyPr>
          <a:lstStyle/>
          <a:p>
            <a:r>
              <a:rPr lang="fi-FI" sz="3600" b="1" dirty="0" err="1">
                <a:solidFill>
                  <a:srgbClr val="7030A0"/>
                </a:solidFill>
              </a:rPr>
              <a:t>The</a:t>
            </a:r>
            <a:r>
              <a:rPr lang="fi-FI" sz="3600" b="1" dirty="0">
                <a:solidFill>
                  <a:srgbClr val="7030A0"/>
                </a:solidFill>
              </a:rPr>
              <a:t> </a:t>
            </a:r>
            <a:r>
              <a:rPr lang="fi-FI" sz="3600" b="1" dirty="0" err="1">
                <a:solidFill>
                  <a:srgbClr val="7030A0"/>
                </a:solidFill>
              </a:rPr>
              <a:t>Essence</a:t>
            </a:r>
            <a:r>
              <a:rPr lang="fi-FI" sz="3600" b="1" dirty="0">
                <a:solidFill>
                  <a:srgbClr val="7030A0"/>
                </a:solidFill>
              </a:rPr>
              <a:t> of Time </a:t>
            </a:r>
            <a:r>
              <a:rPr lang="fi-FI" sz="3600" b="1" dirty="0" err="1">
                <a:solidFill>
                  <a:srgbClr val="7030A0"/>
                </a:solidFill>
              </a:rPr>
              <a:t>series</a:t>
            </a:r>
            <a:endParaRPr lang="fi-FI" sz="3600" b="1" dirty="0">
              <a:solidFill>
                <a:srgbClr val="7030A0"/>
              </a:solidFill>
            </a:endParaRPr>
          </a:p>
        </p:txBody>
      </p:sp>
    </p:spTree>
    <p:extLst>
      <p:ext uri="{BB962C8B-B14F-4D97-AF65-F5344CB8AC3E}">
        <p14:creationId xmlns:p14="http://schemas.microsoft.com/office/powerpoint/2010/main" val="3399782174"/>
      </p:ext>
    </p:extLst>
  </p:cSld>
  <p:clrMapOvr>
    <a:masterClrMapping/>
  </p:clrMapOvr>
</p:sld>
</file>

<file path=ppt/theme/theme1.xml><?xml version="1.0" encoding="utf-8"?>
<a:theme xmlns:a="http://schemas.openxmlformats.org/drawingml/2006/main" name="TUNI Theme">
  <a:themeElements>
    <a:clrScheme name="TUNI-teema-pp">
      <a:dk1>
        <a:srgbClr val="000000"/>
      </a:dk1>
      <a:lt1>
        <a:srgbClr val="FFFFFF"/>
      </a:lt1>
      <a:dk2>
        <a:srgbClr val="4E008E"/>
      </a:dk2>
      <a:lt2>
        <a:srgbClr val="FFFFFF"/>
      </a:lt2>
      <a:accent1>
        <a:srgbClr val="4E008E"/>
      </a:accent1>
      <a:accent2>
        <a:srgbClr val="38B399"/>
      </a:accent2>
      <a:accent3>
        <a:srgbClr val="FFE349"/>
      </a:accent3>
      <a:accent4>
        <a:srgbClr val="CF286F"/>
      </a:accent4>
      <a:accent5>
        <a:srgbClr val="000000"/>
      </a:accent5>
      <a:accent6>
        <a:srgbClr val="79C0EB"/>
      </a:accent6>
      <a:hlink>
        <a:srgbClr val="0041BE"/>
      </a:hlink>
      <a:folHlink>
        <a:srgbClr val="CF28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U template FI+EN.pptx" id="{8A68BA8A-F57C-445C-A746-F92F95A42747}" vid="{46CB6A77-C6D7-4458-979F-5BD9A3939A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TAU template FI+EN</Template>
  <TotalTime>0</TotalTime>
  <Words>3866</Words>
  <Application>Microsoft Office PowerPoint</Application>
  <PresentationFormat>Widescreen</PresentationFormat>
  <Paragraphs>556</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Courier New</vt:lpstr>
      <vt:lpstr>TUNI Theme</vt:lpstr>
      <vt:lpstr>Data.ML.450</vt:lpstr>
      <vt:lpstr>Time series analysis -course</vt:lpstr>
      <vt:lpstr>Passing the course </vt:lpstr>
      <vt:lpstr>Course grades</vt:lpstr>
      <vt:lpstr>Python</vt:lpstr>
      <vt:lpstr>Passing the course </vt:lpstr>
      <vt:lpstr>Passing the course</vt:lpstr>
      <vt:lpstr>Idea behind the machine learning</vt:lpstr>
      <vt:lpstr>PowerPoint Presentation</vt:lpstr>
      <vt:lpstr>What time series are?</vt:lpstr>
      <vt:lpstr>Time series</vt:lpstr>
      <vt:lpstr>Zero point problem</vt:lpstr>
      <vt:lpstr>What can be done with time series?</vt:lpstr>
      <vt:lpstr>Necessary operations</vt:lpstr>
      <vt:lpstr>Data visualization</vt:lpstr>
      <vt:lpstr>Significance of visualization: Anscombe’s quartet</vt:lpstr>
      <vt:lpstr>Basics, Amplitude</vt:lpstr>
      <vt:lpstr>Phase</vt:lpstr>
      <vt:lpstr>Frequency</vt:lpstr>
      <vt:lpstr>Trends+seasonality</vt:lpstr>
      <vt:lpstr>Sampling</vt:lpstr>
      <vt:lpstr>Harry Nyquist 1889-1976</vt:lpstr>
      <vt:lpstr>Music</vt:lpstr>
      <vt:lpstr>Undersampling</vt:lpstr>
      <vt:lpstr>Machine learning</vt:lpstr>
      <vt:lpstr>Machine learning</vt:lpstr>
      <vt:lpstr>Machine learning</vt:lpstr>
      <vt:lpstr>Why machine learning?</vt:lpstr>
      <vt:lpstr>Data processing</vt:lpstr>
      <vt:lpstr>Time series analysis using machine learning =&gt; windowing</vt:lpstr>
      <vt:lpstr>Window types</vt:lpstr>
      <vt:lpstr>Machine learning</vt:lpstr>
      <vt:lpstr>Neural networks</vt:lpstr>
      <vt:lpstr>Neural networks</vt:lpstr>
      <vt:lpstr>Perceptron / neuron</vt:lpstr>
      <vt:lpstr>Network architectures</vt:lpstr>
      <vt:lpstr>Architectures</vt:lpstr>
      <vt:lpstr>Some architectures</vt:lpstr>
      <vt:lpstr>AlexNet (deep learning)</vt:lpstr>
      <vt:lpstr>Joined transformer network example </vt:lpstr>
      <vt:lpstr>Network learning/training</vt:lpstr>
      <vt:lpstr>Unsupervised learning </vt:lpstr>
      <vt:lpstr>Reinforcement learning </vt:lpstr>
      <vt:lpstr>Supervised learning </vt:lpstr>
      <vt:lpstr>Supervised learning</vt:lpstr>
      <vt:lpstr>Supervised learning</vt:lpstr>
      <vt:lpstr>Overtraining / Overfitting</vt:lpstr>
      <vt:lpstr>Generalization</vt:lpstr>
    </vt:vector>
  </TitlesOfParts>
  <Company>Tampere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Data.ML.450</dc:title>
  <dc:creator>Jari Turunen (TAU)</dc:creator>
  <cp:lastModifiedBy>Jari Turunen (TAU)</cp:lastModifiedBy>
  <cp:revision>51</cp:revision>
  <dcterms:created xsi:type="dcterms:W3CDTF">2024-03-11T11:08:17Z</dcterms:created>
  <dcterms:modified xsi:type="dcterms:W3CDTF">2024-08-19T09:45:17Z</dcterms:modified>
</cp:coreProperties>
</file>